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Roboto Slab"/>
      <p:regular r:id="rId31"/>
      <p:bold r:id="rId32"/>
    </p:embeddedFont>
    <p:embeddedFont>
      <p:font typeface="Roboto"/>
      <p:regular r:id="rId33"/>
      <p:bold r:id="rId34"/>
      <p:italic r:id="rId35"/>
      <p:boldItalic r:id="rId36"/>
    </p:embeddedFont>
    <p:embeddedFont>
      <p:font typeface="Open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Slab-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regular.fntdata"/><Relationship Id="rId10" Type="http://schemas.openxmlformats.org/officeDocument/2006/relationships/slide" Target="slides/slide5.xml"/><Relationship Id="rId32" Type="http://schemas.openxmlformats.org/officeDocument/2006/relationships/font" Target="fonts/RobotoSlab-bold.fntdata"/><Relationship Id="rId13" Type="http://schemas.openxmlformats.org/officeDocument/2006/relationships/slide" Target="slides/slide8.xml"/><Relationship Id="rId35" Type="http://schemas.openxmlformats.org/officeDocument/2006/relationships/font" Target="fonts/Roboto-italic.fntdata"/><Relationship Id="rId12" Type="http://schemas.openxmlformats.org/officeDocument/2006/relationships/slide" Target="slides/slide7.xml"/><Relationship Id="rId34" Type="http://schemas.openxmlformats.org/officeDocument/2006/relationships/font" Target="fonts/Roboto-bold.fntdata"/><Relationship Id="rId15" Type="http://schemas.openxmlformats.org/officeDocument/2006/relationships/slide" Target="slides/slide10.xml"/><Relationship Id="rId37" Type="http://schemas.openxmlformats.org/officeDocument/2006/relationships/font" Target="fonts/OpenSans-regular.fntdata"/><Relationship Id="rId14" Type="http://schemas.openxmlformats.org/officeDocument/2006/relationships/slide" Target="slides/slide9.xml"/><Relationship Id="rId36" Type="http://schemas.openxmlformats.org/officeDocument/2006/relationships/font" Target="fonts/Roboto-boldItalic.fntdata"/><Relationship Id="rId17" Type="http://schemas.openxmlformats.org/officeDocument/2006/relationships/slide" Target="slides/slide12.xml"/><Relationship Id="rId39" Type="http://schemas.openxmlformats.org/officeDocument/2006/relationships/font" Target="fonts/OpenSans-italic.fntdata"/><Relationship Id="rId16" Type="http://schemas.openxmlformats.org/officeDocument/2006/relationships/slide" Target="slides/slide11.xml"/><Relationship Id="rId38" Type="http://schemas.openxmlformats.org/officeDocument/2006/relationships/font" Target="fonts/OpenSans-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4a76dcac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4a76dcac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4b93bccb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4b93bccb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df25e6865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df25e6865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4b93bccba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4b93bccba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e050278e8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e050278e8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Problemas de espacio, insultos xenófobos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4b1bbac76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4b1bbac76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Problemas de espacio, insultos xenófobos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e0cf39065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e0cf39065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Es Francia, la edad mínima son 15 años.</a:t>
            </a:r>
            <a:endParaRPr/>
          </a:p>
          <a:p>
            <a:pPr indent="0" lvl="0" marL="0" rtl="0" algn="l">
              <a:spcBef>
                <a:spcPts val="0"/>
              </a:spcBef>
              <a:spcAft>
                <a:spcPts val="0"/>
              </a:spcAft>
              <a:buNone/>
            </a:pPr>
            <a:r>
              <a:rPr lang="es"/>
              <a:t>Son del 2010, cumplen este año 13. Algunos no lo cumplirán hasta 2º y han tenido móvil desde 1º (11 años!)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e0cf39065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e0cf39065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e0cf39065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e0cf39065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4b1bbac76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4b1bbac76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4a32b91a4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4a32b91a4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4a32b91a4e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4a32b91a4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4a32b91a4e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4a32b91a4e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4a32b91a4e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4a32b91a4e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4a32b91a4e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4a32b91a4e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4a32b91a4e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4a32b91a4e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4a32b91a4e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4a32b91a4e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4a32b91a4e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4a32b91a4e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4a32b91a4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4a32b91a4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4a32b91a4e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4a32b91a4e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4a32b91a4e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4a32b91a4e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4a32b91a4e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4a32b91a4e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4bc4727d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4bc4727d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e0cf39065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e0cf390651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25" name="Google Shape;25;p4"/>
          <p:cNvSpPr txBox="1"/>
          <p:nvPr/>
        </p:nvSpPr>
        <p:spPr>
          <a:xfrm>
            <a:off x="2050" y="4795975"/>
            <a:ext cx="2872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lt2"/>
                </a:solidFill>
                <a:latin typeface="Roboto"/>
                <a:ea typeface="Roboto"/>
                <a:cs typeface="Roboto"/>
                <a:sym typeface="Roboto"/>
              </a:rPr>
              <a:t>IES Ramón y Cajal - Huesca</a:t>
            </a:r>
            <a:endParaRPr sz="1000">
              <a:solidFill>
                <a:schemeClr val="lt2"/>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cxnSp>
        <p:nvCxnSpPr>
          <p:cNvPr id="27" name="Google Shape;27;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8" name="Google Shape;28;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32" name="Google Shape;32;p5"/>
          <p:cNvSpPr txBox="1"/>
          <p:nvPr/>
        </p:nvSpPr>
        <p:spPr>
          <a:xfrm>
            <a:off x="2050" y="4795975"/>
            <a:ext cx="2872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lt2"/>
                </a:solidFill>
                <a:latin typeface="Roboto"/>
                <a:ea typeface="Roboto"/>
                <a:cs typeface="Roboto"/>
                <a:sym typeface="Roboto"/>
              </a:rPr>
              <a:t>IES Ramón y Cajal - Huesca</a:t>
            </a:r>
            <a:endParaRPr sz="1000">
              <a:solidFill>
                <a:schemeClr val="lt2"/>
              </a:solidFill>
              <a:latin typeface="Roboto"/>
              <a:ea typeface="Roboto"/>
              <a:cs typeface="Roboto"/>
              <a:sym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36" name="Google Shape;36;p6"/>
          <p:cNvSpPr txBox="1"/>
          <p:nvPr/>
        </p:nvSpPr>
        <p:spPr>
          <a:xfrm>
            <a:off x="2050" y="4795975"/>
            <a:ext cx="2872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lt2"/>
                </a:solidFill>
                <a:latin typeface="Roboto"/>
                <a:ea typeface="Roboto"/>
                <a:cs typeface="Roboto"/>
                <a:sym typeface="Roboto"/>
              </a:rPr>
              <a:t>IES Ramón y Cajal - Huesca</a:t>
            </a:r>
            <a:endParaRPr sz="1000">
              <a:solidFill>
                <a:schemeClr val="lt2"/>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 name="Shape 37"/>
        <p:cNvGrpSpPr/>
        <p:nvPr/>
      </p:nvGrpSpPr>
      <p:grpSpPr>
        <a:xfrm>
          <a:off x="0" y="0"/>
          <a:ext cx="0" cy="0"/>
          <a:chOff x="0" y="0"/>
          <a:chExt cx="0" cy="0"/>
        </a:xfrm>
      </p:grpSpPr>
      <p:cxnSp>
        <p:nvCxnSpPr>
          <p:cNvPr id="38" name="Google Shape;38;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9" name="Google Shape;39;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42" name="Google Shape;42;p7"/>
          <p:cNvSpPr txBox="1"/>
          <p:nvPr/>
        </p:nvSpPr>
        <p:spPr>
          <a:xfrm>
            <a:off x="2050" y="4795975"/>
            <a:ext cx="2872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lt2"/>
                </a:solidFill>
                <a:latin typeface="Roboto"/>
                <a:ea typeface="Roboto"/>
                <a:cs typeface="Roboto"/>
                <a:sym typeface="Roboto"/>
              </a:rPr>
              <a:t>IES Ramón y Cajal - Huesca</a:t>
            </a:r>
            <a:endParaRPr sz="1000">
              <a:solidFill>
                <a:schemeClr val="lt2"/>
              </a:solidFill>
              <a:latin typeface="Roboto"/>
              <a:ea typeface="Roboto"/>
              <a:cs typeface="Roboto"/>
              <a:sym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9" name="Google Shape;49;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50" name="Google Shape;50;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
        <p:nvSpPr>
          <p:cNvPr id="53" name="Google Shape;53;p9"/>
          <p:cNvSpPr txBox="1"/>
          <p:nvPr/>
        </p:nvSpPr>
        <p:spPr>
          <a:xfrm>
            <a:off x="2050" y="4795975"/>
            <a:ext cx="2872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lt2"/>
                </a:solidFill>
                <a:latin typeface="Roboto"/>
                <a:ea typeface="Roboto"/>
                <a:cs typeface="Roboto"/>
                <a:sym typeface="Roboto"/>
              </a:rPr>
              <a:t>IES Ramón y Cajal - Huesca</a:t>
            </a:r>
            <a:endParaRPr sz="1000">
              <a:solidFill>
                <a:schemeClr val="lt2"/>
              </a:solidFill>
              <a:latin typeface="Roboto"/>
              <a:ea typeface="Roboto"/>
              <a:cs typeface="Roboto"/>
              <a:sym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 name="Shape 54"/>
        <p:cNvGrpSpPr/>
        <p:nvPr/>
      </p:nvGrpSpPr>
      <p:grpSpPr>
        <a:xfrm>
          <a:off x="0" y="0"/>
          <a:ext cx="0" cy="0"/>
          <a:chOff x="0" y="0"/>
          <a:chExt cx="0" cy="0"/>
        </a:xfrm>
      </p:grpSpPr>
      <p:sp>
        <p:nvSpPr>
          <p:cNvPr id="55" name="Google Shape;55;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6" name="Google Shape;56;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7" name="Shape 57"/>
        <p:cNvGrpSpPr/>
        <p:nvPr/>
      </p:nvGrpSpPr>
      <p:grpSpPr>
        <a:xfrm>
          <a:off x="0" y="0"/>
          <a:ext cx="0" cy="0"/>
          <a:chOff x="0" y="0"/>
          <a:chExt cx="0" cy="0"/>
        </a:xfrm>
      </p:grpSpPr>
      <p:sp>
        <p:nvSpPr>
          <p:cNvPr id="58" name="Google Shape;58;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60" name="Google Shape;60;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2.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5.jpg"/><Relationship Id="rId6"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3"/>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s"/>
              <a:t>Fin de curso </a:t>
            </a:r>
            <a:endParaRPr/>
          </a:p>
          <a:p>
            <a:pPr indent="0" lvl="0" marL="0" rtl="0" algn="ctr">
              <a:spcBef>
                <a:spcPts val="0"/>
              </a:spcBef>
              <a:spcAft>
                <a:spcPts val="0"/>
              </a:spcAft>
              <a:buNone/>
            </a:pPr>
            <a:r>
              <a:rPr lang="es"/>
              <a:t>2º ESO</a:t>
            </a:r>
            <a:endParaRPr/>
          </a:p>
        </p:txBody>
      </p:sp>
      <p:sp>
        <p:nvSpPr>
          <p:cNvPr id="69" name="Google Shape;69;p13"/>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IES Ramón y Cajal</a:t>
            </a:r>
            <a:endParaRPr/>
          </a:p>
        </p:txBody>
      </p:sp>
      <p:sp>
        <p:nvSpPr>
          <p:cNvPr id="70" name="Google Shape;70;p13"/>
          <p:cNvSpPr txBox="1"/>
          <p:nvPr/>
        </p:nvSpPr>
        <p:spPr>
          <a:xfrm>
            <a:off x="4919875" y="4575325"/>
            <a:ext cx="4178400" cy="523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s" sz="1150">
                <a:solidFill>
                  <a:srgbClr val="757575"/>
                </a:solidFill>
                <a:highlight>
                  <a:srgbClr val="FFFFFF"/>
                </a:highlight>
                <a:latin typeface="Open Sans"/>
                <a:ea typeface="Open Sans"/>
                <a:cs typeface="Open Sans"/>
                <a:sym typeface="Open Sans"/>
              </a:rPr>
              <a:t>Las ideas no duran mucho. Hay que hacer algo con ellas</a:t>
            </a:r>
            <a:endParaRPr sz="1150">
              <a:solidFill>
                <a:srgbClr val="757575"/>
              </a:solidFill>
              <a:highlight>
                <a:srgbClr val="FFFFFF"/>
              </a:highlight>
              <a:latin typeface="Open Sans"/>
              <a:ea typeface="Open Sans"/>
              <a:cs typeface="Open Sans"/>
              <a:sym typeface="Open Sans"/>
            </a:endParaRPr>
          </a:p>
          <a:p>
            <a:pPr indent="0" lvl="0" marL="0" rtl="0" algn="r">
              <a:spcBef>
                <a:spcPts val="0"/>
              </a:spcBef>
              <a:spcAft>
                <a:spcPts val="0"/>
              </a:spcAft>
              <a:buNone/>
            </a:pPr>
            <a:r>
              <a:rPr lang="es" sz="1050">
                <a:solidFill>
                  <a:srgbClr val="F3F3F3"/>
                </a:solidFill>
                <a:latin typeface="Open Sans"/>
                <a:ea typeface="Open Sans"/>
                <a:cs typeface="Open Sans"/>
                <a:sym typeface="Open Sans"/>
              </a:rPr>
              <a:t>Santiago Ramón y Cajal</a:t>
            </a:r>
            <a:endParaRPr sz="1050">
              <a:solidFill>
                <a:srgbClr val="F3F3F3"/>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600"/>
          </a:p>
          <a:p>
            <a:pPr indent="0" lvl="0" marL="0" rtl="0" algn="l">
              <a:spcBef>
                <a:spcPts val="1200"/>
              </a:spcBef>
              <a:spcAft>
                <a:spcPts val="0"/>
              </a:spcAft>
              <a:buNone/>
            </a:pPr>
            <a:r>
              <a:rPr lang="es" sz="1600"/>
              <a:t>Jornada de convivencia</a:t>
            </a:r>
            <a:endParaRPr sz="1600"/>
          </a:p>
          <a:p>
            <a:pPr indent="0" lvl="0" marL="0" rtl="0" algn="l">
              <a:spcBef>
                <a:spcPts val="1200"/>
              </a:spcBef>
              <a:spcAft>
                <a:spcPts val="0"/>
              </a:spcAft>
              <a:buNone/>
            </a:pPr>
            <a:r>
              <a:rPr lang="es" sz="1600"/>
              <a:t>Gala de navidad</a:t>
            </a:r>
            <a:endParaRPr sz="1600"/>
          </a:p>
          <a:p>
            <a:pPr indent="0" lvl="0" marL="0" rtl="0" algn="l">
              <a:spcBef>
                <a:spcPts val="1200"/>
              </a:spcBef>
              <a:spcAft>
                <a:spcPts val="0"/>
              </a:spcAft>
              <a:buNone/>
            </a:pPr>
            <a:r>
              <a:rPr lang="es" sz="1600"/>
              <a:t>Jornada Solidaria</a:t>
            </a:r>
            <a:endParaRPr sz="1600"/>
          </a:p>
          <a:p>
            <a:pPr indent="0" lvl="0" marL="0" rtl="0" algn="l">
              <a:spcBef>
                <a:spcPts val="1200"/>
              </a:spcBef>
              <a:spcAft>
                <a:spcPts val="0"/>
              </a:spcAft>
              <a:buNone/>
            </a:pPr>
            <a:r>
              <a:rPr lang="es" sz="1600"/>
              <a:t>Canguro Matemático</a:t>
            </a:r>
            <a:endParaRPr sz="1600"/>
          </a:p>
          <a:p>
            <a:pPr indent="0" lvl="0" marL="0" rtl="0" algn="l">
              <a:spcBef>
                <a:spcPts val="1200"/>
              </a:spcBef>
              <a:spcAft>
                <a:spcPts val="0"/>
              </a:spcAft>
              <a:buNone/>
            </a:pPr>
            <a:r>
              <a:t/>
            </a:r>
            <a:endParaRPr sz="1600"/>
          </a:p>
          <a:p>
            <a:pPr indent="0" lvl="0" marL="0" rtl="0" algn="l">
              <a:spcBef>
                <a:spcPts val="1200"/>
              </a:spcBef>
              <a:spcAft>
                <a:spcPts val="1200"/>
              </a:spcAft>
              <a:buNone/>
            </a:pPr>
            <a:r>
              <a:t/>
            </a:r>
            <a:endParaRPr sz="1600"/>
          </a:p>
        </p:txBody>
      </p:sp>
      <p:sp>
        <p:nvSpPr>
          <p:cNvPr id="76" name="Google Shape;76;p14"/>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600"/>
          </a:p>
          <a:p>
            <a:pPr indent="0" lvl="0" marL="0" rtl="0" algn="l">
              <a:spcBef>
                <a:spcPts val="1200"/>
              </a:spcBef>
              <a:spcAft>
                <a:spcPts val="0"/>
              </a:spcAft>
              <a:buNone/>
            </a:pPr>
            <a:r>
              <a:rPr lang="es" sz="1600"/>
              <a:t>English Week</a:t>
            </a:r>
            <a:endParaRPr sz="1600"/>
          </a:p>
          <a:p>
            <a:pPr indent="0" lvl="0" marL="0" rtl="0" algn="l">
              <a:spcBef>
                <a:spcPts val="1200"/>
              </a:spcBef>
              <a:spcAft>
                <a:spcPts val="0"/>
              </a:spcAft>
              <a:buNone/>
            </a:pPr>
            <a:r>
              <a:rPr lang="es" sz="1600"/>
              <a:t>Intercentros Voley</a:t>
            </a:r>
            <a:endParaRPr sz="1600"/>
          </a:p>
          <a:p>
            <a:pPr indent="0" lvl="0" marL="0" rtl="0" algn="l">
              <a:spcBef>
                <a:spcPts val="1200"/>
              </a:spcBef>
              <a:spcAft>
                <a:spcPts val="1200"/>
              </a:spcAft>
              <a:buNone/>
            </a:pPr>
            <a:r>
              <a:t/>
            </a:r>
            <a:endParaRPr sz="1600"/>
          </a:p>
        </p:txBody>
      </p:sp>
      <p:sp>
        <p:nvSpPr>
          <p:cNvPr id="77" name="Google Shape;77;p1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Actividades 2º ESO</a:t>
            </a:r>
            <a:endParaRPr/>
          </a:p>
        </p:txBody>
      </p:sp>
      <p:sp>
        <p:nvSpPr>
          <p:cNvPr id="78" name="Google Shape;78;p14"/>
          <p:cNvSpPr txBox="1"/>
          <p:nvPr/>
        </p:nvSpPr>
        <p:spPr>
          <a:xfrm>
            <a:off x="387900" y="1407950"/>
            <a:ext cx="33870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a:solidFill>
                  <a:schemeClr val="lt1"/>
                </a:solidFill>
                <a:latin typeface="Roboto"/>
                <a:ea typeface="Roboto"/>
                <a:cs typeface="Roboto"/>
                <a:sym typeface="Roboto"/>
              </a:rPr>
              <a:t>ACTIVIDADES</a:t>
            </a:r>
            <a:endParaRPr b="1">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5"/>
          <p:cNvPicPr preferRelativeResize="0"/>
          <p:nvPr/>
        </p:nvPicPr>
        <p:blipFill>
          <a:blip r:embed="rId3">
            <a:alphaModFix/>
          </a:blip>
          <a:stretch>
            <a:fillRect/>
          </a:stretch>
        </p:blipFill>
        <p:spPr>
          <a:xfrm>
            <a:off x="136800" y="152400"/>
            <a:ext cx="5157176" cy="3801001"/>
          </a:xfrm>
          <a:prstGeom prst="rect">
            <a:avLst/>
          </a:prstGeom>
          <a:noFill/>
          <a:ln cap="flat" cmpd="sng" w="152400">
            <a:solidFill>
              <a:schemeClr val="dk2"/>
            </a:solidFill>
            <a:prstDash val="lgDashDot"/>
            <a:round/>
            <a:headEnd len="sm" w="sm" type="none"/>
            <a:tailEnd len="sm" w="sm" type="none"/>
          </a:ln>
        </p:spPr>
      </p:pic>
      <p:pic>
        <p:nvPicPr>
          <p:cNvPr id="84" name="Google Shape;84;p15"/>
          <p:cNvPicPr preferRelativeResize="0"/>
          <p:nvPr/>
        </p:nvPicPr>
        <p:blipFill>
          <a:blip r:embed="rId4">
            <a:alphaModFix/>
          </a:blip>
          <a:stretch>
            <a:fillRect/>
          </a:stretch>
        </p:blipFill>
        <p:spPr>
          <a:xfrm>
            <a:off x="5579323" y="152400"/>
            <a:ext cx="3217926" cy="4838702"/>
          </a:xfrm>
          <a:prstGeom prst="rect">
            <a:avLst/>
          </a:prstGeom>
          <a:noFill/>
          <a:ln cap="flat" cmpd="sng" w="114300">
            <a:solidFill>
              <a:schemeClr val="accent4"/>
            </a:solidFill>
            <a:prstDash val="solid"/>
            <a:round/>
            <a:headEnd len="sm" w="sm" type="none"/>
            <a:tailEnd len="sm" w="sm" type="none"/>
          </a:ln>
        </p:spPr>
      </p:pic>
      <p:sp>
        <p:nvSpPr>
          <p:cNvPr id="85" name="Google Shape;85;p15"/>
          <p:cNvSpPr txBox="1"/>
          <p:nvPr/>
        </p:nvSpPr>
        <p:spPr>
          <a:xfrm>
            <a:off x="1233075" y="4269950"/>
            <a:ext cx="2954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400">
                <a:solidFill>
                  <a:schemeClr val="dk1"/>
                </a:solidFill>
                <a:latin typeface="Roboto"/>
                <a:ea typeface="Roboto"/>
                <a:cs typeface="Roboto"/>
                <a:sym typeface="Roboto"/>
              </a:rPr>
              <a:t>GALA DE NAVIDAD</a:t>
            </a:r>
            <a:endParaRPr sz="24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title"/>
          </p:nvPr>
        </p:nvSpPr>
        <p:spPr>
          <a:xfrm>
            <a:off x="4888450" y="665350"/>
            <a:ext cx="3319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DÍA SOLIDARIO</a:t>
            </a:r>
            <a:endParaRPr/>
          </a:p>
        </p:txBody>
      </p:sp>
      <p:pic>
        <p:nvPicPr>
          <p:cNvPr id="91" name="Google Shape;91;p16"/>
          <p:cNvPicPr preferRelativeResize="0"/>
          <p:nvPr/>
        </p:nvPicPr>
        <p:blipFill>
          <a:blip r:embed="rId3">
            <a:alphaModFix/>
          </a:blip>
          <a:stretch>
            <a:fillRect/>
          </a:stretch>
        </p:blipFill>
        <p:spPr>
          <a:xfrm>
            <a:off x="166075" y="213925"/>
            <a:ext cx="3842024" cy="2881524"/>
          </a:xfrm>
          <a:prstGeom prst="rect">
            <a:avLst/>
          </a:prstGeom>
          <a:noFill/>
          <a:ln cap="flat" cmpd="sng" w="76200">
            <a:solidFill>
              <a:schemeClr val="dk2"/>
            </a:solidFill>
            <a:prstDash val="solid"/>
            <a:round/>
            <a:headEnd len="sm" w="sm" type="none"/>
            <a:tailEnd len="sm" w="sm" type="none"/>
          </a:ln>
        </p:spPr>
      </p:pic>
      <p:pic>
        <p:nvPicPr>
          <p:cNvPr id="92" name="Google Shape;92;p16"/>
          <p:cNvPicPr preferRelativeResize="0"/>
          <p:nvPr/>
        </p:nvPicPr>
        <p:blipFill>
          <a:blip r:embed="rId4">
            <a:alphaModFix/>
          </a:blip>
          <a:stretch>
            <a:fillRect/>
          </a:stretch>
        </p:blipFill>
        <p:spPr>
          <a:xfrm>
            <a:off x="4202424" y="2273050"/>
            <a:ext cx="4831104" cy="2717496"/>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7"/>
          <p:cNvPicPr preferRelativeResize="0"/>
          <p:nvPr/>
        </p:nvPicPr>
        <p:blipFill>
          <a:blip r:embed="rId3">
            <a:alphaModFix/>
          </a:blip>
          <a:stretch>
            <a:fillRect/>
          </a:stretch>
        </p:blipFill>
        <p:spPr>
          <a:xfrm>
            <a:off x="207125" y="215850"/>
            <a:ext cx="4875750" cy="2138224"/>
          </a:xfrm>
          <a:prstGeom prst="rect">
            <a:avLst/>
          </a:prstGeom>
          <a:noFill/>
          <a:ln cap="flat" cmpd="sng" w="76200">
            <a:solidFill>
              <a:srgbClr val="4A86E8"/>
            </a:solidFill>
            <a:prstDash val="solid"/>
            <a:round/>
            <a:headEnd len="sm" w="sm" type="none"/>
            <a:tailEnd len="sm" w="sm" type="none"/>
          </a:ln>
        </p:spPr>
      </p:pic>
      <p:pic>
        <p:nvPicPr>
          <p:cNvPr id="98" name="Google Shape;98;p17"/>
          <p:cNvPicPr preferRelativeResize="0"/>
          <p:nvPr/>
        </p:nvPicPr>
        <p:blipFill>
          <a:blip r:embed="rId4">
            <a:alphaModFix/>
          </a:blip>
          <a:stretch>
            <a:fillRect/>
          </a:stretch>
        </p:blipFill>
        <p:spPr>
          <a:xfrm>
            <a:off x="5583513" y="311563"/>
            <a:ext cx="3253838" cy="4520375"/>
          </a:xfrm>
          <a:prstGeom prst="rect">
            <a:avLst/>
          </a:prstGeom>
          <a:noFill/>
          <a:ln cap="flat" cmpd="sng" w="9525">
            <a:solidFill>
              <a:schemeClr val="dk2"/>
            </a:solidFill>
            <a:prstDash val="dash"/>
            <a:round/>
            <a:headEnd len="sm" w="sm" type="none"/>
            <a:tailEnd len="sm" w="sm" type="none"/>
          </a:ln>
        </p:spPr>
      </p:pic>
      <p:pic>
        <p:nvPicPr>
          <p:cNvPr id="99" name="Google Shape;99;p17"/>
          <p:cNvPicPr preferRelativeResize="0"/>
          <p:nvPr/>
        </p:nvPicPr>
        <p:blipFill>
          <a:blip r:embed="rId5">
            <a:alphaModFix/>
          </a:blip>
          <a:stretch>
            <a:fillRect/>
          </a:stretch>
        </p:blipFill>
        <p:spPr>
          <a:xfrm>
            <a:off x="2817424" y="2582675"/>
            <a:ext cx="2265451" cy="1780898"/>
          </a:xfrm>
          <a:prstGeom prst="rect">
            <a:avLst/>
          </a:prstGeom>
          <a:noFill/>
          <a:ln>
            <a:noFill/>
          </a:ln>
        </p:spPr>
      </p:pic>
      <p:pic>
        <p:nvPicPr>
          <p:cNvPr id="100" name="Google Shape;100;p17"/>
          <p:cNvPicPr preferRelativeResize="0"/>
          <p:nvPr/>
        </p:nvPicPr>
        <p:blipFill>
          <a:blip r:embed="rId6">
            <a:alphaModFix/>
          </a:blip>
          <a:stretch>
            <a:fillRect/>
          </a:stretch>
        </p:blipFill>
        <p:spPr>
          <a:xfrm>
            <a:off x="152400" y="2506474"/>
            <a:ext cx="2512625" cy="2017714"/>
          </a:xfrm>
          <a:prstGeom prst="rect">
            <a:avLst/>
          </a:prstGeom>
          <a:noFill/>
          <a:ln cap="flat" cmpd="sng" w="152400">
            <a:solidFill>
              <a:srgbClr val="4A86E8"/>
            </a:solidFill>
            <a:prstDash val="dot"/>
            <a:round/>
            <a:headEnd len="sm" w="sm" type="none"/>
            <a:tailEnd len="sm" w="sm" type="none"/>
          </a:ln>
        </p:spPr>
      </p:pic>
      <p:sp>
        <p:nvSpPr>
          <p:cNvPr id="101" name="Google Shape;101;p17"/>
          <p:cNvSpPr txBox="1"/>
          <p:nvPr>
            <p:ph type="title"/>
          </p:nvPr>
        </p:nvSpPr>
        <p:spPr>
          <a:xfrm>
            <a:off x="2817425" y="4308100"/>
            <a:ext cx="5508000" cy="686100"/>
          </a:xfrm>
          <a:prstGeom prst="rect">
            <a:avLst/>
          </a:prstGeom>
          <a:ln cap="flat" cmpd="sng" w="9525">
            <a:solidFill>
              <a:schemeClr val="dk1"/>
            </a:solidFill>
            <a:prstDash val="solid"/>
            <a:round/>
            <a:headEnd len="sm" w="sm" type="none"/>
            <a:tailEnd len="sm" w="sm" type="none"/>
          </a:ln>
        </p:spPr>
        <p:txBody>
          <a:bodyPr anchorCtr="0" anchor="b" bIns="91425" lIns="91425" spcFirstLastPara="1" rIns="91425" wrap="square" tIns="91425">
            <a:normAutofit/>
          </a:bodyPr>
          <a:lstStyle/>
          <a:p>
            <a:pPr indent="0" lvl="0" marL="0" rtl="0" algn="ctr">
              <a:spcBef>
                <a:spcPts val="0"/>
              </a:spcBef>
              <a:spcAft>
                <a:spcPts val="0"/>
              </a:spcAft>
              <a:buNone/>
            </a:pPr>
            <a:r>
              <a:rPr lang="es">
                <a:solidFill>
                  <a:srgbClr val="000000"/>
                </a:solidFill>
                <a:highlight>
                  <a:schemeClr val="dk1"/>
                </a:highlight>
              </a:rPr>
              <a:t>ACTIVIDADES DEPORTIVAS</a:t>
            </a:r>
            <a:endParaRPr>
              <a:solidFill>
                <a:srgbClr val="000000"/>
              </a:solidFill>
              <a:highlight>
                <a:schemeClr val="dk1"/>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8"/>
          <p:cNvSpPr txBox="1"/>
          <p:nvPr>
            <p:ph idx="2" type="body"/>
          </p:nvPr>
        </p:nvSpPr>
        <p:spPr>
          <a:xfrm>
            <a:off x="3321300" y="1144125"/>
            <a:ext cx="5434800" cy="3360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s" sz="1700"/>
              <a:t>La mejora de la convivencia ha sido uno de los objetivos de la tutoría.</a:t>
            </a:r>
            <a:endParaRPr sz="1700"/>
          </a:p>
          <a:p>
            <a:pPr indent="-336550" lvl="0" marL="457200" rtl="0" algn="l">
              <a:spcBef>
                <a:spcPts val="1000"/>
              </a:spcBef>
              <a:spcAft>
                <a:spcPts val="0"/>
              </a:spcAft>
              <a:buSzPts val="1700"/>
              <a:buChar char="●"/>
            </a:pPr>
            <a:r>
              <a:rPr lang="es" sz="1700"/>
              <a:t>Programas de centro en 2º de ESO:</a:t>
            </a:r>
            <a:endParaRPr sz="1700"/>
          </a:p>
          <a:p>
            <a:pPr indent="-336550" lvl="1" marL="914400" rtl="0" algn="l">
              <a:spcBef>
                <a:spcPts val="0"/>
              </a:spcBef>
              <a:spcAft>
                <a:spcPts val="0"/>
              </a:spcAft>
              <a:buSzPts val="1700"/>
              <a:buChar char="○"/>
            </a:pPr>
            <a:r>
              <a:rPr lang="es" sz="1700"/>
              <a:t>Alumnado ayudante.</a:t>
            </a:r>
            <a:endParaRPr sz="1700"/>
          </a:p>
          <a:p>
            <a:pPr indent="-336550" lvl="1" marL="914400" rtl="0" algn="l">
              <a:spcBef>
                <a:spcPts val="0"/>
              </a:spcBef>
              <a:spcAft>
                <a:spcPts val="0"/>
              </a:spcAft>
              <a:buSzPts val="1700"/>
              <a:buChar char="○"/>
            </a:pPr>
            <a:r>
              <a:rPr lang="es" sz="1700"/>
              <a:t>Observatorios de la convivencia.</a:t>
            </a:r>
            <a:endParaRPr sz="1700"/>
          </a:p>
          <a:p>
            <a:pPr indent="-336550" lvl="0" marL="457200" rtl="0" algn="l">
              <a:spcBef>
                <a:spcPts val="1000"/>
              </a:spcBef>
              <a:spcAft>
                <a:spcPts val="0"/>
              </a:spcAft>
              <a:buSzPts val="1700"/>
              <a:buChar char="●"/>
            </a:pPr>
            <a:r>
              <a:rPr lang="es" sz="1700"/>
              <a:t>Prevención del acoso escolar o bullying.</a:t>
            </a:r>
            <a:endParaRPr sz="1700"/>
          </a:p>
          <a:p>
            <a:pPr indent="-336550" lvl="0" marL="457200" rtl="0" algn="l">
              <a:spcBef>
                <a:spcPts val="1000"/>
              </a:spcBef>
              <a:spcAft>
                <a:spcPts val="0"/>
              </a:spcAft>
              <a:buSzPts val="1700"/>
              <a:buChar char="●"/>
            </a:pPr>
            <a:r>
              <a:rPr lang="es" sz="1700"/>
              <a:t>Intervención desde la tutoría, jefatura de estudios y departamento de orientación en casos específicos cuando han surgido dificultades de convivencia.</a:t>
            </a:r>
            <a:endParaRPr sz="1700"/>
          </a:p>
        </p:txBody>
      </p:sp>
      <p:sp>
        <p:nvSpPr>
          <p:cNvPr id="107" name="Google Shape;107;p1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Balance del curso</a:t>
            </a:r>
            <a:endParaRPr/>
          </a:p>
        </p:txBody>
      </p:sp>
      <p:sp>
        <p:nvSpPr>
          <p:cNvPr id="108" name="Google Shape;108;p18"/>
          <p:cNvSpPr txBox="1"/>
          <p:nvPr/>
        </p:nvSpPr>
        <p:spPr>
          <a:xfrm>
            <a:off x="387900" y="1407950"/>
            <a:ext cx="26145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a:solidFill>
                  <a:schemeClr val="lt1"/>
                </a:solidFill>
                <a:latin typeface="Roboto"/>
                <a:ea typeface="Roboto"/>
                <a:cs typeface="Roboto"/>
                <a:sym typeface="Roboto"/>
              </a:rPr>
              <a:t>CONVIVENCIA </a:t>
            </a:r>
            <a:endParaRPr b="1">
              <a:solidFill>
                <a:schemeClr val="lt1"/>
              </a:solidFill>
              <a:latin typeface="Roboto"/>
              <a:ea typeface="Roboto"/>
              <a:cs typeface="Roboto"/>
              <a:sym typeface="Roboto"/>
            </a:endParaRPr>
          </a:p>
        </p:txBody>
      </p:sp>
      <p:sp>
        <p:nvSpPr>
          <p:cNvPr id="109" name="Google Shape;109;p18"/>
          <p:cNvSpPr/>
          <p:nvPr/>
        </p:nvSpPr>
        <p:spPr>
          <a:xfrm rot="-9860877">
            <a:off x="1649168" y="2398152"/>
            <a:ext cx="504154" cy="129104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t>
            </a:r>
          </a:p>
        </p:txBody>
      </p:sp>
      <p:sp>
        <p:nvSpPr>
          <p:cNvPr id="110" name="Google Shape;110;p18"/>
          <p:cNvSpPr/>
          <p:nvPr/>
        </p:nvSpPr>
        <p:spPr>
          <a:xfrm rot="-1067218">
            <a:off x="795044" y="2523353"/>
            <a:ext cx="504153" cy="129104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9"/>
          <p:cNvSpPr txBox="1"/>
          <p:nvPr>
            <p:ph idx="2" type="body"/>
          </p:nvPr>
        </p:nvSpPr>
        <p:spPr>
          <a:xfrm>
            <a:off x="3667500" y="891450"/>
            <a:ext cx="4988100" cy="336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700"/>
          </a:p>
          <a:p>
            <a:pPr indent="-336550" lvl="0" marL="457200" rtl="0" algn="l">
              <a:spcBef>
                <a:spcPts val="1200"/>
              </a:spcBef>
              <a:spcAft>
                <a:spcPts val="0"/>
              </a:spcAft>
              <a:buSzPts val="1700"/>
              <a:buChar char="●"/>
            </a:pPr>
            <a:r>
              <a:rPr lang="es" sz="1700"/>
              <a:t>No cumplimiento de reglas básicas (</a:t>
            </a:r>
            <a:r>
              <a:rPr lang="es" sz="1700"/>
              <a:t>ir al baño sin permiso, </a:t>
            </a:r>
            <a:r>
              <a:rPr lang="es" sz="1700"/>
              <a:t>recoger antes de que toque el timbre, no cuidar el centro, uso del móvil, deambular por el pasillo…)</a:t>
            </a:r>
            <a:endParaRPr sz="1700"/>
          </a:p>
          <a:p>
            <a:pPr indent="-336550" lvl="0" marL="457200" rtl="0" algn="l">
              <a:spcBef>
                <a:spcPts val="0"/>
              </a:spcBef>
              <a:spcAft>
                <a:spcPts val="0"/>
              </a:spcAft>
              <a:buSzPts val="1700"/>
              <a:buChar char="●"/>
            </a:pPr>
            <a:r>
              <a:rPr lang="es" sz="1700"/>
              <a:t>Retrasos</a:t>
            </a:r>
            <a:endParaRPr sz="1700"/>
          </a:p>
          <a:p>
            <a:pPr indent="-336550" lvl="0" marL="457200" rtl="0" algn="l">
              <a:spcBef>
                <a:spcPts val="0"/>
              </a:spcBef>
              <a:spcAft>
                <a:spcPts val="0"/>
              </a:spcAft>
              <a:buSzPts val="1700"/>
              <a:buChar char="●"/>
            </a:pPr>
            <a:r>
              <a:rPr lang="es" sz="1700"/>
              <a:t>Poco respeto entre ellos</a:t>
            </a:r>
            <a:endParaRPr sz="1700"/>
          </a:p>
          <a:p>
            <a:pPr indent="-336550" lvl="0" marL="457200" rtl="0" algn="l">
              <a:spcBef>
                <a:spcPts val="0"/>
              </a:spcBef>
              <a:spcAft>
                <a:spcPts val="0"/>
              </a:spcAft>
              <a:buSzPts val="1700"/>
              <a:buChar char="●"/>
            </a:pPr>
            <a:r>
              <a:rPr lang="es" sz="1700"/>
              <a:t>Algunas faltas de respeto hacia el profesorado</a:t>
            </a:r>
            <a:endParaRPr sz="1700"/>
          </a:p>
          <a:p>
            <a:pPr indent="-336550" lvl="0" marL="457200" rtl="0" algn="l">
              <a:spcBef>
                <a:spcPts val="0"/>
              </a:spcBef>
              <a:spcAft>
                <a:spcPts val="0"/>
              </a:spcAft>
              <a:buSzPts val="1700"/>
              <a:buChar char="●"/>
            </a:pPr>
            <a:r>
              <a:rPr lang="es" sz="1700"/>
              <a:t>“Juegos” y “bromas” poco agradables</a:t>
            </a:r>
            <a:endParaRPr sz="1700"/>
          </a:p>
          <a:p>
            <a:pPr indent="-336550" lvl="0" marL="457200" rtl="0" algn="l">
              <a:spcBef>
                <a:spcPts val="0"/>
              </a:spcBef>
              <a:spcAft>
                <a:spcPts val="0"/>
              </a:spcAft>
              <a:buSzPts val="1700"/>
              <a:buChar char="●"/>
            </a:pPr>
            <a:r>
              <a:rPr lang="es" sz="1700"/>
              <a:t>LAS REDES SOCIALES</a:t>
            </a:r>
            <a:endParaRPr sz="1700"/>
          </a:p>
        </p:txBody>
      </p:sp>
      <p:sp>
        <p:nvSpPr>
          <p:cNvPr id="116" name="Google Shape;116;p19"/>
          <p:cNvSpPr txBox="1"/>
          <p:nvPr>
            <p:ph type="title"/>
          </p:nvPr>
        </p:nvSpPr>
        <p:spPr>
          <a:xfrm>
            <a:off x="387900" y="359600"/>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Balance del curso</a:t>
            </a:r>
            <a:endParaRPr/>
          </a:p>
        </p:txBody>
      </p:sp>
      <p:sp>
        <p:nvSpPr>
          <p:cNvPr id="117" name="Google Shape;117;p19"/>
          <p:cNvSpPr txBox="1"/>
          <p:nvPr/>
        </p:nvSpPr>
        <p:spPr>
          <a:xfrm>
            <a:off x="387900" y="1407950"/>
            <a:ext cx="32796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a:solidFill>
                  <a:schemeClr val="lt1"/>
                </a:solidFill>
                <a:latin typeface="Roboto"/>
                <a:ea typeface="Roboto"/>
                <a:cs typeface="Roboto"/>
                <a:sym typeface="Roboto"/>
              </a:rPr>
              <a:t>CONVIVENCIA</a:t>
            </a:r>
            <a:endParaRPr b="1">
              <a:solidFill>
                <a:schemeClr val="lt1"/>
              </a:solidFill>
              <a:latin typeface="Roboto"/>
              <a:ea typeface="Roboto"/>
              <a:cs typeface="Roboto"/>
              <a:sym typeface="Roboto"/>
            </a:endParaRPr>
          </a:p>
        </p:txBody>
      </p:sp>
      <p:sp>
        <p:nvSpPr>
          <p:cNvPr id="118" name="Google Shape;118;p19"/>
          <p:cNvSpPr/>
          <p:nvPr/>
        </p:nvSpPr>
        <p:spPr>
          <a:xfrm rot="-9860877">
            <a:off x="1649168" y="2398152"/>
            <a:ext cx="504154" cy="129104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t>
            </a:r>
          </a:p>
        </p:txBody>
      </p:sp>
      <p:sp>
        <p:nvSpPr>
          <p:cNvPr id="119" name="Google Shape;119;p19"/>
          <p:cNvSpPr/>
          <p:nvPr/>
        </p:nvSpPr>
        <p:spPr>
          <a:xfrm rot="-1067218">
            <a:off x="795044" y="2523353"/>
            <a:ext cx="504153" cy="129104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Redes sociales</a:t>
            </a:r>
            <a:endParaRPr/>
          </a:p>
        </p:txBody>
      </p:sp>
      <p:sp>
        <p:nvSpPr>
          <p:cNvPr id="125" name="Google Shape;125;p20"/>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018"/>
              <a:buNone/>
            </a:pPr>
            <a:r>
              <a:rPr lang="es" sz="1765" u="sng"/>
              <a:t>A nivel europeo</a:t>
            </a:r>
            <a:r>
              <a:rPr lang="es" sz="1765"/>
              <a:t>, el Reglamento General de Protección de Datos (RGPD) sobre la protección de las personas físicas en cuanto al tratamiento de sus datos personales, cuenta con una regulación para los menores de edad. El artículo 8.1 del RGPD establece que “(…) el tratamiento de los datos personales de un niño se considerará lícito cuando tenga como </a:t>
            </a:r>
            <a:r>
              <a:rPr lang="es" sz="1765" u="sng"/>
              <a:t>mínimo 16 años</a:t>
            </a:r>
            <a:r>
              <a:rPr lang="es" sz="1765"/>
              <a:t>”.</a:t>
            </a:r>
            <a:endParaRPr sz="1765"/>
          </a:p>
          <a:p>
            <a:pPr indent="0" lvl="0" marL="0" rtl="0" algn="l">
              <a:lnSpc>
                <a:spcPct val="105000"/>
              </a:lnSpc>
              <a:spcBef>
                <a:spcPts val="1200"/>
              </a:spcBef>
              <a:spcAft>
                <a:spcPts val="1200"/>
              </a:spcAft>
              <a:buSzPts val="1018"/>
              <a:buNone/>
            </a:pPr>
            <a:r>
              <a:rPr lang="es" sz="1765"/>
              <a:t>El reglamento </a:t>
            </a:r>
            <a:r>
              <a:rPr lang="es" sz="1765" u="sng"/>
              <a:t>deja en manos de los estados miembros</a:t>
            </a:r>
            <a:r>
              <a:rPr lang="es" sz="1765"/>
              <a:t> que esa edad sea inferior, “</a:t>
            </a:r>
            <a:r>
              <a:rPr b="1" lang="es" sz="1865" u="sng"/>
              <a:t>siempre que no sea inferior a 13 años</a:t>
            </a:r>
            <a:r>
              <a:rPr lang="es" sz="1765"/>
              <a:t>”. Este es el caso de </a:t>
            </a:r>
            <a:r>
              <a:rPr lang="es" sz="1765" u="sng"/>
              <a:t>España</a:t>
            </a:r>
            <a:r>
              <a:rPr lang="es" sz="1765"/>
              <a:t>, donde según la Ley española de Protección de Datos, la edad mínima para poder acceder y registrarse en </a:t>
            </a:r>
            <a:r>
              <a:rPr lang="es" sz="1765" u="sng"/>
              <a:t>redes sociales son 14 años</a:t>
            </a:r>
            <a:r>
              <a:rPr lang="es" sz="1765"/>
              <a:t>. Solo podrán registrarse </a:t>
            </a:r>
            <a:r>
              <a:rPr lang="es" sz="1765" u="sng"/>
              <a:t>por debajo de esa edad</a:t>
            </a:r>
            <a:r>
              <a:rPr lang="es" sz="1765"/>
              <a:t> cuando tengan el </a:t>
            </a:r>
            <a:r>
              <a:rPr lang="es" sz="1765" u="sng"/>
              <a:t>consentimiento</a:t>
            </a:r>
            <a:r>
              <a:rPr lang="es" sz="1765"/>
              <a:t> de los titulares de “la patria potestad o la tutela”.</a:t>
            </a:r>
            <a:endParaRPr sz="1765"/>
          </a:p>
        </p:txBody>
      </p:sp>
      <p:sp>
        <p:nvSpPr>
          <p:cNvPr id="126" name="Google Shape;126;p20"/>
          <p:cNvSpPr txBox="1"/>
          <p:nvPr/>
        </p:nvSpPr>
        <p:spPr>
          <a:xfrm rot="-854814">
            <a:off x="6193447" y="477911"/>
            <a:ext cx="2612345" cy="646338"/>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1500">
                <a:highlight>
                  <a:srgbClr val="FFFFFF"/>
                </a:highlight>
                <a:latin typeface="Roboto"/>
                <a:ea typeface="Roboto"/>
                <a:cs typeface="Roboto"/>
                <a:sym typeface="Roboto"/>
              </a:rPr>
              <a:t>Los responsables legales son los padres/tutores</a:t>
            </a:r>
            <a:endParaRPr b="1" sz="1500">
              <a:highlight>
                <a:srgbClr val="FFFFFF"/>
              </a:highlight>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s" sz="1600"/>
              <a:t>ORDEN DE LA CONSEJERA DE EDUCACIÓN</a:t>
            </a:r>
            <a:r>
              <a:rPr lang="es" sz="2900"/>
              <a:t>, </a:t>
            </a:r>
            <a:r>
              <a:rPr lang="es" sz="1600"/>
              <a:t>CIENCIA Y UNIVERSIDADES POR LA QUE SE DICTAN INSTRUCCIONES REFERIDAS AL USO DE LOS TELÉFONOS MÓVILES</a:t>
            </a:r>
            <a:endParaRPr sz="1200"/>
          </a:p>
        </p:txBody>
      </p:sp>
      <p:sp>
        <p:nvSpPr>
          <p:cNvPr id="132" name="Google Shape;132;p21"/>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es" sz="1900"/>
              <a:t>Se limita el uso de teléfonos móviles y dispositivos electrónicos durante la jornada escolar en los centros docentes no universitarios sostenidos con fondos públicos de la Comunidad Autónoma de Aragón, que incluye todos los períodos lectivos, los tiempos de recreo y los períodos contemplados como actividades complementarias y extraescolares, salvo que el uso de estos dispositivos esté expresamente previsto en el Proyecto Educativo de Centro para momentos puntuales y con fines exclusivamente didácticos y criterios pedagógicos debidamente justificados. </a:t>
            </a:r>
            <a:endParaRPr sz="1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USO DEL TELÉFONO MÓVIL EN EL AULA</a:t>
            </a:r>
            <a:endParaRPr/>
          </a:p>
        </p:txBody>
      </p:sp>
      <p:sp>
        <p:nvSpPr>
          <p:cNvPr id="138" name="Google Shape;138;p22"/>
          <p:cNvSpPr txBox="1"/>
          <p:nvPr>
            <p:ph idx="1" type="body"/>
          </p:nvPr>
        </p:nvSpPr>
        <p:spPr>
          <a:xfrm>
            <a:off x="387900" y="1718424"/>
            <a:ext cx="8368200" cy="30789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lang="es" sz="1929"/>
              <a:t>En 1º y 2º de ESO no utilizamos el teléfono móvil como metodología de enseñanza aprendizaje. (Acuerdo de toda la comunidad educativa)</a:t>
            </a:r>
            <a:endParaRPr sz="1929"/>
          </a:p>
          <a:p>
            <a:pPr indent="0" lvl="0" marL="0" rtl="0" algn="l">
              <a:lnSpc>
                <a:spcPct val="95000"/>
              </a:lnSpc>
              <a:spcBef>
                <a:spcPts val="1200"/>
              </a:spcBef>
              <a:spcAft>
                <a:spcPts val="0"/>
              </a:spcAft>
              <a:buSzPts val="935"/>
              <a:buNone/>
            </a:pPr>
            <a:r>
              <a:t/>
            </a:r>
            <a:endParaRPr sz="1929"/>
          </a:p>
          <a:p>
            <a:pPr indent="0" lvl="0" marL="0" rtl="0" algn="l">
              <a:lnSpc>
                <a:spcPct val="95000"/>
              </a:lnSpc>
              <a:spcBef>
                <a:spcPts val="1200"/>
              </a:spcBef>
              <a:spcAft>
                <a:spcPts val="0"/>
              </a:spcAft>
              <a:buSzPts val="935"/>
              <a:buNone/>
            </a:pPr>
            <a:r>
              <a:rPr lang="es" sz="1929"/>
              <a:t>El centro dispone de recursos suficientes para realizar todas las actividades relacionadas con el aprendizaje electrónico.</a:t>
            </a:r>
            <a:endParaRPr sz="1929"/>
          </a:p>
          <a:p>
            <a:pPr indent="0" lvl="0" marL="0" rtl="0" algn="l">
              <a:lnSpc>
                <a:spcPct val="95000"/>
              </a:lnSpc>
              <a:spcBef>
                <a:spcPts val="1200"/>
              </a:spcBef>
              <a:spcAft>
                <a:spcPts val="0"/>
              </a:spcAft>
              <a:buSzPts val="935"/>
              <a:buNone/>
            </a:pPr>
            <a:r>
              <a:t/>
            </a:r>
            <a:endParaRPr sz="1929"/>
          </a:p>
          <a:p>
            <a:pPr indent="0" lvl="0" marL="0" rtl="0" algn="ctr">
              <a:lnSpc>
                <a:spcPct val="95000"/>
              </a:lnSpc>
              <a:spcBef>
                <a:spcPts val="1200"/>
              </a:spcBef>
              <a:spcAft>
                <a:spcPts val="0"/>
              </a:spcAft>
              <a:buSzPts val="935"/>
              <a:buNone/>
            </a:pPr>
            <a:r>
              <a:rPr lang="es" sz="1929"/>
              <a:t>RECOMENDAMOS NO VENIR A CLASE CON EL TELÉFONO MÓVIL </a:t>
            </a:r>
            <a:endParaRPr sz="1929"/>
          </a:p>
          <a:p>
            <a:pPr indent="0" lvl="0" marL="0" rtl="0" algn="l">
              <a:lnSpc>
                <a:spcPct val="95000"/>
              </a:lnSpc>
              <a:spcBef>
                <a:spcPts val="1200"/>
              </a:spcBef>
              <a:spcAft>
                <a:spcPts val="0"/>
              </a:spcAft>
              <a:buSzPts val="935"/>
              <a:buNone/>
            </a:pPr>
            <a:r>
              <a:t/>
            </a:r>
            <a:endParaRPr sz="1420">
              <a:solidFill>
                <a:srgbClr val="555555"/>
              </a:solidFill>
              <a:highlight>
                <a:srgbClr val="FFFFFF"/>
              </a:highlight>
              <a:latin typeface="Open Sans"/>
              <a:ea typeface="Open Sans"/>
              <a:cs typeface="Open Sans"/>
              <a:sym typeface="Open Sans"/>
            </a:endParaRPr>
          </a:p>
          <a:p>
            <a:pPr indent="0" lvl="0" marL="0" rtl="0" algn="l">
              <a:lnSpc>
                <a:spcPct val="95000"/>
              </a:lnSpc>
              <a:spcBef>
                <a:spcPts val="1200"/>
              </a:spcBef>
              <a:spcAft>
                <a:spcPts val="1200"/>
              </a:spcAft>
              <a:buSzPts val="935"/>
              <a:buNone/>
            </a:pPr>
            <a:r>
              <a:t/>
            </a:r>
            <a:endParaRPr sz="1929"/>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Próximo año</a:t>
            </a:r>
            <a:endParaRPr/>
          </a:p>
        </p:txBody>
      </p:sp>
      <p:sp>
        <p:nvSpPr>
          <p:cNvPr id="144" name="Google Shape;144;p23"/>
          <p:cNvSpPr txBox="1"/>
          <p:nvPr/>
        </p:nvSpPr>
        <p:spPr>
          <a:xfrm>
            <a:off x="4734621" y="4327050"/>
            <a:ext cx="1143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100">
                <a:latin typeface="Roboto"/>
                <a:ea typeface="Roboto"/>
                <a:cs typeface="Roboto"/>
                <a:sym typeface="Roboto"/>
              </a:rPr>
              <a:t>Fuente Freepik</a:t>
            </a:r>
            <a:endParaRPr sz="1100">
              <a:latin typeface="Roboto"/>
              <a:ea typeface="Roboto"/>
              <a:cs typeface="Roboto"/>
              <a:sym typeface="Roboto"/>
            </a:endParaRPr>
          </a:p>
        </p:txBody>
      </p:sp>
      <p:pic>
        <p:nvPicPr>
          <p:cNvPr id="145" name="Google Shape;145;p23"/>
          <p:cNvPicPr preferRelativeResize="0"/>
          <p:nvPr/>
        </p:nvPicPr>
        <p:blipFill>
          <a:blip r:embed="rId3">
            <a:alphaModFix/>
          </a:blip>
          <a:stretch>
            <a:fillRect/>
          </a:stretch>
        </p:blipFill>
        <p:spPr>
          <a:xfrm>
            <a:off x="3301350" y="458023"/>
            <a:ext cx="3753475" cy="3753524"/>
          </a:xfrm>
          <a:prstGeom prst="rect">
            <a:avLst/>
          </a:prstGeom>
          <a:noFill/>
          <a:ln>
            <a:noFill/>
          </a:ln>
        </p:spPr>
      </p:pic>
      <p:sp>
        <p:nvSpPr>
          <p:cNvPr id="146" name="Google Shape;146;p23"/>
          <p:cNvSpPr/>
          <p:nvPr/>
        </p:nvSpPr>
        <p:spPr>
          <a:xfrm rot="-605486">
            <a:off x="837582" y="1646596"/>
            <a:ext cx="2053739" cy="375933"/>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Autonomía</a:t>
            </a:r>
          </a:p>
        </p:txBody>
      </p:sp>
      <p:sp>
        <p:nvSpPr>
          <p:cNvPr id="147" name="Google Shape;147;p23"/>
          <p:cNvSpPr/>
          <p:nvPr/>
        </p:nvSpPr>
        <p:spPr>
          <a:xfrm rot="259557">
            <a:off x="158398" y="2645764"/>
            <a:ext cx="3271673" cy="40334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Responsabilidad</a:t>
            </a:r>
          </a:p>
        </p:txBody>
      </p:sp>
      <p:sp>
        <p:nvSpPr>
          <p:cNvPr id="148" name="Google Shape;148;p23"/>
          <p:cNvSpPr/>
          <p:nvPr/>
        </p:nvSpPr>
        <p:spPr>
          <a:xfrm rot="972352">
            <a:off x="6988504" y="1514361"/>
            <a:ext cx="1407391" cy="499688"/>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Trabajo</a:t>
            </a:r>
          </a:p>
        </p:txBody>
      </p:sp>
      <p:sp>
        <p:nvSpPr>
          <p:cNvPr id="149" name="Google Shape;149;p23"/>
          <p:cNvSpPr/>
          <p:nvPr/>
        </p:nvSpPr>
        <p:spPr>
          <a:xfrm rot="-915376">
            <a:off x="6988655" y="2455872"/>
            <a:ext cx="1329914" cy="499848"/>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Amigos</a:t>
            </a:r>
          </a:p>
        </p:txBody>
      </p:sp>
      <p:sp>
        <p:nvSpPr>
          <p:cNvPr id="150" name="Google Shape;150;p23"/>
          <p:cNvSpPr/>
          <p:nvPr/>
        </p:nvSpPr>
        <p:spPr>
          <a:xfrm rot="-538286">
            <a:off x="108584" y="3766729"/>
            <a:ext cx="3511723" cy="42126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Ganas de disfrutar</a:t>
            </a:r>
          </a:p>
        </p:txBody>
      </p:sp>
      <p:sp>
        <p:nvSpPr>
          <p:cNvPr id="151" name="Google Shape;151;p23"/>
          <p:cNvSpPr/>
          <p:nvPr/>
        </p:nvSpPr>
        <p:spPr>
          <a:xfrm rot="606346">
            <a:off x="6999336" y="3561556"/>
            <a:ext cx="1650529" cy="385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Lobster"/>
              </a:rPr>
              <a:t>Sin móvil</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Título de Graduado en Educación Secundaria</a:t>
            </a:r>
            <a:endParaRPr/>
          </a:p>
        </p:txBody>
      </p:sp>
      <p:sp>
        <p:nvSpPr>
          <p:cNvPr id="157" name="Google Shape;157;p24"/>
          <p:cNvSpPr/>
          <p:nvPr/>
        </p:nvSpPr>
        <p:spPr>
          <a:xfrm>
            <a:off x="3189300" y="1144125"/>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s"/>
              <a:t>1º ESO</a:t>
            </a:r>
            <a:endParaRPr/>
          </a:p>
        </p:txBody>
      </p:sp>
      <p:sp>
        <p:nvSpPr>
          <p:cNvPr id="158" name="Google Shape;158;p24"/>
          <p:cNvSpPr/>
          <p:nvPr/>
        </p:nvSpPr>
        <p:spPr>
          <a:xfrm>
            <a:off x="3189300" y="1704975"/>
            <a:ext cx="774300" cy="4077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s">
                <a:highlight>
                  <a:schemeClr val="dk1"/>
                </a:highlight>
              </a:rPr>
              <a:t>2º ESO</a:t>
            </a:r>
            <a:endParaRPr>
              <a:highlight>
                <a:schemeClr val="dk1"/>
              </a:highlight>
            </a:endParaRPr>
          </a:p>
        </p:txBody>
      </p:sp>
      <p:sp>
        <p:nvSpPr>
          <p:cNvPr id="159" name="Google Shape;159;p24"/>
          <p:cNvSpPr/>
          <p:nvPr/>
        </p:nvSpPr>
        <p:spPr>
          <a:xfrm>
            <a:off x="3187200" y="3151050"/>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3º ESO</a:t>
            </a:r>
            <a:endParaRPr/>
          </a:p>
        </p:txBody>
      </p:sp>
      <p:sp>
        <p:nvSpPr>
          <p:cNvPr id="160" name="Google Shape;160;p24"/>
          <p:cNvSpPr/>
          <p:nvPr/>
        </p:nvSpPr>
        <p:spPr>
          <a:xfrm>
            <a:off x="3187200" y="3782925"/>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4º ESO</a:t>
            </a:r>
            <a:endParaRPr/>
          </a:p>
        </p:txBody>
      </p:sp>
      <p:cxnSp>
        <p:nvCxnSpPr>
          <p:cNvPr id="161" name="Google Shape;161;p24"/>
          <p:cNvCxnSpPr>
            <a:stCxn id="157" idx="2"/>
            <a:endCxn id="158" idx="0"/>
          </p:cNvCxnSpPr>
          <p:nvPr/>
        </p:nvCxnSpPr>
        <p:spPr>
          <a:xfrm>
            <a:off x="3576450" y="1551825"/>
            <a:ext cx="0" cy="153300"/>
          </a:xfrm>
          <a:prstGeom prst="straightConnector1">
            <a:avLst/>
          </a:prstGeom>
          <a:noFill/>
          <a:ln cap="flat" cmpd="sng" w="9525">
            <a:solidFill>
              <a:schemeClr val="dk1"/>
            </a:solidFill>
            <a:prstDash val="solid"/>
            <a:round/>
            <a:headEnd len="med" w="med" type="none"/>
            <a:tailEnd len="med" w="med" type="triangle"/>
          </a:ln>
        </p:spPr>
      </p:cxnSp>
      <p:cxnSp>
        <p:nvCxnSpPr>
          <p:cNvPr id="162" name="Google Shape;162;p24"/>
          <p:cNvCxnSpPr/>
          <p:nvPr/>
        </p:nvCxnSpPr>
        <p:spPr>
          <a:xfrm flipH="1">
            <a:off x="3570150" y="2792963"/>
            <a:ext cx="4200" cy="339600"/>
          </a:xfrm>
          <a:prstGeom prst="straightConnector1">
            <a:avLst/>
          </a:prstGeom>
          <a:noFill/>
          <a:ln cap="flat" cmpd="sng" w="9525">
            <a:solidFill>
              <a:schemeClr val="dk1"/>
            </a:solidFill>
            <a:prstDash val="solid"/>
            <a:round/>
            <a:headEnd len="med" w="med" type="none"/>
            <a:tailEnd len="med" w="med" type="triangle"/>
          </a:ln>
        </p:spPr>
      </p:cxnSp>
      <p:cxnSp>
        <p:nvCxnSpPr>
          <p:cNvPr id="163" name="Google Shape;163;p24"/>
          <p:cNvCxnSpPr>
            <a:stCxn id="159" idx="2"/>
            <a:endCxn id="160" idx="0"/>
          </p:cNvCxnSpPr>
          <p:nvPr/>
        </p:nvCxnSpPr>
        <p:spPr>
          <a:xfrm>
            <a:off x="3574350" y="3558750"/>
            <a:ext cx="0" cy="224100"/>
          </a:xfrm>
          <a:prstGeom prst="straightConnector1">
            <a:avLst/>
          </a:prstGeom>
          <a:noFill/>
          <a:ln cap="flat" cmpd="sng" w="9525">
            <a:solidFill>
              <a:schemeClr val="dk1"/>
            </a:solidFill>
            <a:prstDash val="solid"/>
            <a:round/>
            <a:headEnd len="med" w="med" type="none"/>
            <a:tailEnd len="med" w="med" type="triangle"/>
          </a:ln>
        </p:spPr>
      </p:cxnSp>
      <p:sp>
        <p:nvSpPr>
          <p:cNvPr id="164" name="Google Shape;164;p24"/>
          <p:cNvSpPr/>
          <p:nvPr/>
        </p:nvSpPr>
        <p:spPr>
          <a:xfrm>
            <a:off x="7513925" y="1209650"/>
            <a:ext cx="879300" cy="40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1º FPB</a:t>
            </a:r>
            <a:endParaRPr/>
          </a:p>
        </p:txBody>
      </p:sp>
      <p:sp>
        <p:nvSpPr>
          <p:cNvPr id="165" name="Google Shape;165;p24"/>
          <p:cNvSpPr/>
          <p:nvPr/>
        </p:nvSpPr>
        <p:spPr>
          <a:xfrm>
            <a:off x="4632750" y="3151050"/>
            <a:ext cx="14400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3º ESO DIVER</a:t>
            </a:r>
            <a:endParaRPr/>
          </a:p>
        </p:txBody>
      </p:sp>
      <p:sp>
        <p:nvSpPr>
          <p:cNvPr id="166" name="Google Shape;166;p24"/>
          <p:cNvSpPr/>
          <p:nvPr/>
        </p:nvSpPr>
        <p:spPr>
          <a:xfrm>
            <a:off x="4613700" y="3782925"/>
            <a:ext cx="14400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4º ESO DIVER</a:t>
            </a:r>
            <a:endParaRPr/>
          </a:p>
        </p:txBody>
      </p:sp>
      <p:cxnSp>
        <p:nvCxnSpPr>
          <p:cNvPr id="167" name="Google Shape;167;p24"/>
          <p:cNvCxnSpPr>
            <a:stCxn id="159" idx="3"/>
            <a:endCxn id="165" idx="1"/>
          </p:cNvCxnSpPr>
          <p:nvPr/>
        </p:nvCxnSpPr>
        <p:spPr>
          <a:xfrm>
            <a:off x="3961500" y="3354900"/>
            <a:ext cx="671400" cy="0"/>
          </a:xfrm>
          <a:prstGeom prst="straightConnector1">
            <a:avLst/>
          </a:prstGeom>
          <a:noFill/>
          <a:ln cap="flat" cmpd="sng" w="9525">
            <a:solidFill>
              <a:schemeClr val="dk1"/>
            </a:solidFill>
            <a:prstDash val="solid"/>
            <a:round/>
            <a:headEnd len="med" w="med" type="none"/>
            <a:tailEnd len="med" w="med" type="none"/>
          </a:ln>
        </p:spPr>
      </p:cxnSp>
      <p:cxnSp>
        <p:nvCxnSpPr>
          <p:cNvPr id="168" name="Google Shape;168;p24"/>
          <p:cNvCxnSpPr>
            <a:stCxn id="160" idx="3"/>
            <a:endCxn id="166" idx="1"/>
          </p:cNvCxnSpPr>
          <p:nvPr/>
        </p:nvCxnSpPr>
        <p:spPr>
          <a:xfrm>
            <a:off x="3961500" y="3986775"/>
            <a:ext cx="652200" cy="0"/>
          </a:xfrm>
          <a:prstGeom prst="straightConnector1">
            <a:avLst/>
          </a:prstGeom>
          <a:noFill/>
          <a:ln cap="flat" cmpd="sng" w="9525">
            <a:solidFill>
              <a:schemeClr val="dk1"/>
            </a:solidFill>
            <a:prstDash val="solid"/>
            <a:round/>
            <a:headEnd len="med" w="med" type="none"/>
            <a:tailEnd len="med" w="med" type="none"/>
          </a:ln>
        </p:spPr>
      </p:cxnSp>
      <p:sp>
        <p:nvSpPr>
          <p:cNvPr id="169" name="Google Shape;169;p24"/>
          <p:cNvSpPr/>
          <p:nvPr/>
        </p:nvSpPr>
        <p:spPr>
          <a:xfrm>
            <a:off x="7566425" y="2474697"/>
            <a:ext cx="7743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2º FPB</a:t>
            </a:r>
            <a:endParaRPr/>
          </a:p>
        </p:txBody>
      </p:sp>
      <p:cxnSp>
        <p:nvCxnSpPr>
          <p:cNvPr id="170" name="Google Shape;170;p24"/>
          <p:cNvCxnSpPr>
            <a:stCxn id="164" idx="2"/>
            <a:endCxn id="169" idx="0"/>
          </p:cNvCxnSpPr>
          <p:nvPr/>
        </p:nvCxnSpPr>
        <p:spPr>
          <a:xfrm>
            <a:off x="7953575" y="1613750"/>
            <a:ext cx="0" cy="861000"/>
          </a:xfrm>
          <a:prstGeom prst="straightConnector1">
            <a:avLst/>
          </a:prstGeom>
          <a:noFill/>
          <a:ln cap="flat" cmpd="sng" w="9525">
            <a:solidFill>
              <a:schemeClr val="dk1"/>
            </a:solidFill>
            <a:prstDash val="solid"/>
            <a:round/>
            <a:headEnd len="med" w="med" type="none"/>
            <a:tailEnd len="med" w="med" type="triangle"/>
          </a:ln>
        </p:spPr>
      </p:cxnSp>
      <p:sp>
        <p:nvSpPr>
          <p:cNvPr id="171" name="Google Shape;171;p24"/>
          <p:cNvSpPr/>
          <p:nvPr/>
        </p:nvSpPr>
        <p:spPr>
          <a:xfrm>
            <a:off x="1902100" y="4554825"/>
            <a:ext cx="4428600" cy="40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a:t>GRADUADO EN EDUCACIÓN SECUNDARIA</a:t>
            </a:r>
            <a:endParaRPr b="1"/>
          </a:p>
        </p:txBody>
      </p:sp>
      <p:cxnSp>
        <p:nvCxnSpPr>
          <p:cNvPr id="172" name="Google Shape;172;p24"/>
          <p:cNvCxnSpPr>
            <a:stCxn id="160" idx="2"/>
            <a:endCxn id="171" idx="0"/>
          </p:cNvCxnSpPr>
          <p:nvPr/>
        </p:nvCxnSpPr>
        <p:spPr>
          <a:xfrm>
            <a:off x="3574350" y="4190625"/>
            <a:ext cx="542100" cy="364200"/>
          </a:xfrm>
          <a:prstGeom prst="straightConnector1">
            <a:avLst/>
          </a:prstGeom>
          <a:noFill/>
          <a:ln cap="flat" cmpd="sng" w="9525">
            <a:solidFill>
              <a:schemeClr val="dk1"/>
            </a:solidFill>
            <a:prstDash val="solid"/>
            <a:round/>
            <a:headEnd len="med" w="med" type="none"/>
            <a:tailEnd len="med" w="med" type="triangle"/>
          </a:ln>
        </p:spPr>
      </p:cxnSp>
      <p:cxnSp>
        <p:nvCxnSpPr>
          <p:cNvPr id="173" name="Google Shape;173;p24"/>
          <p:cNvCxnSpPr>
            <a:stCxn id="169" idx="2"/>
            <a:endCxn id="171" idx="3"/>
          </p:cNvCxnSpPr>
          <p:nvPr/>
        </p:nvCxnSpPr>
        <p:spPr>
          <a:xfrm flipH="1">
            <a:off x="6330575" y="2882397"/>
            <a:ext cx="1623000" cy="1876200"/>
          </a:xfrm>
          <a:prstGeom prst="straightConnector1">
            <a:avLst/>
          </a:prstGeom>
          <a:noFill/>
          <a:ln cap="flat" cmpd="sng" w="9525">
            <a:solidFill>
              <a:schemeClr val="dk1"/>
            </a:solidFill>
            <a:prstDash val="solid"/>
            <a:round/>
            <a:headEnd len="med" w="med" type="none"/>
            <a:tailEnd len="med" w="med" type="triangle"/>
          </a:ln>
        </p:spPr>
      </p:cxnSp>
      <p:cxnSp>
        <p:nvCxnSpPr>
          <p:cNvPr id="174" name="Google Shape;174;p24"/>
          <p:cNvCxnSpPr>
            <a:stCxn id="166" idx="2"/>
            <a:endCxn id="171" idx="0"/>
          </p:cNvCxnSpPr>
          <p:nvPr/>
        </p:nvCxnSpPr>
        <p:spPr>
          <a:xfrm flipH="1">
            <a:off x="4116300" y="4190625"/>
            <a:ext cx="1217400" cy="364200"/>
          </a:xfrm>
          <a:prstGeom prst="straightConnector1">
            <a:avLst/>
          </a:prstGeom>
          <a:noFill/>
          <a:ln cap="flat" cmpd="sng" w="9525">
            <a:solidFill>
              <a:schemeClr val="dk1"/>
            </a:solidFill>
            <a:prstDash val="solid"/>
            <a:round/>
            <a:headEnd len="med" w="med" type="none"/>
            <a:tailEnd len="med" w="med" type="triangle"/>
          </a:ln>
        </p:spPr>
      </p:cxnSp>
      <p:sp>
        <p:nvSpPr>
          <p:cNvPr id="175" name="Google Shape;175;p24"/>
          <p:cNvSpPr/>
          <p:nvPr/>
        </p:nvSpPr>
        <p:spPr>
          <a:xfrm>
            <a:off x="2856450" y="2248500"/>
            <a:ext cx="1440000" cy="6339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Repite</a:t>
            </a:r>
            <a:endParaRPr/>
          </a:p>
        </p:txBody>
      </p:sp>
      <p:sp>
        <p:nvSpPr>
          <p:cNvPr id="176" name="Google Shape;176;p24"/>
          <p:cNvSpPr txBox="1"/>
          <p:nvPr/>
        </p:nvSpPr>
        <p:spPr>
          <a:xfrm>
            <a:off x="4572000" y="2347275"/>
            <a:ext cx="483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300">
                <a:solidFill>
                  <a:schemeClr val="dk1"/>
                </a:solidFill>
                <a:latin typeface="Roboto"/>
                <a:ea typeface="Roboto"/>
                <a:cs typeface="Roboto"/>
                <a:sym typeface="Roboto"/>
              </a:rPr>
              <a:t>SÍ</a:t>
            </a:r>
            <a:endParaRPr sz="1300">
              <a:solidFill>
                <a:schemeClr val="dk1"/>
              </a:solidFill>
              <a:latin typeface="Roboto"/>
              <a:ea typeface="Roboto"/>
              <a:cs typeface="Roboto"/>
              <a:sym typeface="Roboto"/>
            </a:endParaRPr>
          </a:p>
        </p:txBody>
      </p:sp>
      <p:cxnSp>
        <p:nvCxnSpPr>
          <p:cNvPr id="177" name="Google Shape;177;p24"/>
          <p:cNvCxnSpPr>
            <a:stCxn id="158" idx="2"/>
            <a:endCxn id="175" idx="0"/>
          </p:cNvCxnSpPr>
          <p:nvPr/>
        </p:nvCxnSpPr>
        <p:spPr>
          <a:xfrm>
            <a:off x="3576450" y="2112675"/>
            <a:ext cx="0" cy="135900"/>
          </a:xfrm>
          <a:prstGeom prst="straightConnector1">
            <a:avLst/>
          </a:prstGeom>
          <a:noFill/>
          <a:ln cap="flat" cmpd="sng" w="9525">
            <a:solidFill>
              <a:schemeClr val="dk1"/>
            </a:solidFill>
            <a:prstDash val="solid"/>
            <a:round/>
            <a:headEnd len="med" w="med" type="none"/>
            <a:tailEnd len="med" w="med" type="triangle"/>
          </a:ln>
        </p:spPr>
      </p:cxnSp>
      <p:sp>
        <p:nvSpPr>
          <p:cNvPr id="178" name="Google Shape;178;p24"/>
          <p:cNvSpPr txBox="1"/>
          <p:nvPr/>
        </p:nvSpPr>
        <p:spPr>
          <a:xfrm>
            <a:off x="3631398" y="2807682"/>
            <a:ext cx="483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1300">
                <a:solidFill>
                  <a:schemeClr val="dk1"/>
                </a:solidFill>
                <a:latin typeface="Roboto"/>
                <a:ea typeface="Roboto"/>
                <a:cs typeface="Roboto"/>
                <a:sym typeface="Roboto"/>
              </a:rPr>
              <a:t>NO</a:t>
            </a:r>
            <a:endParaRPr sz="1300">
              <a:solidFill>
                <a:schemeClr val="dk1"/>
              </a:solidFill>
              <a:latin typeface="Roboto"/>
              <a:ea typeface="Roboto"/>
              <a:cs typeface="Roboto"/>
              <a:sym typeface="Roboto"/>
            </a:endParaRPr>
          </a:p>
        </p:txBody>
      </p:sp>
      <p:cxnSp>
        <p:nvCxnSpPr>
          <p:cNvPr id="179" name="Google Shape;179;p24"/>
          <p:cNvCxnSpPr>
            <a:stCxn id="175" idx="3"/>
            <a:endCxn id="164" idx="1"/>
          </p:cNvCxnSpPr>
          <p:nvPr/>
        </p:nvCxnSpPr>
        <p:spPr>
          <a:xfrm flipH="1" rot="10800000">
            <a:off x="4296450" y="1411650"/>
            <a:ext cx="3217500" cy="1153800"/>
          </a:xfrm>
          <a:prstGeom prst="straightConnector1">
            <a:avLst/>
          </a:prstGeom>
          <a:noFill/>
          <a:ln cap="flat" cmpd="sng" w="9525">
            <a:solidFill>
              <a:schemeClr val="dk1"/>
            </a:solidFill>
            <a:prstDash val="solid"/>
            <a:round/>
            <a:headEnd len="med" w="med" type="none"/>
            <a:tailEnd len="med" w="med" type="triangle"/>
          </a:ln>
        </p:spPr>
      </p:cxnSp>
      <p:sp>
        <p:nvSpPr>
          <p:cNvPr id="180" name="Google Shape;180;p24"/>
          <p:cNvSpPr/>
          <p:nvPr/>
        </p:nvSpPr>
        <p:spPr>
          <a:xfrm>
            <a:off x="5019400" y="2522676"/>
            <a:ext cx="879300" cy="40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2º ESO</a:t>
            </a:r>
            <a:endParaRPr/>
          </a:p>
        </p:txBody>
      </p:sp>
      <p:cxnSp>
        <p:nvCxnSpPr>
          <p:cNvPr id="181" name="Google Shape;181;p24"/>
          <p:cNvCxnSpPr>
            <a:stCxn id="175" idx="3"/>
            <a:endCxn id="180" idx="1"/>
          </p:cNvCxnSpPr>
          <p:nvPr/>
        </p:nvCxnSpPr>
        <p:spPr>
          <a:xfrm>
            <a:off x="4296450" y="2565450"/>
            <a:ext cx="723000" cy="159300"/>
          </a:xfrm>
          <a:prstGeom prst="straightConnector1">
            <a:avLst/>
          </a:prstGeom>
          <a:noFill/>
          <a:ln cap="flat" cmpd="sng" w="9525">
            <a:solidFill>
              <a:schemeClr val="dk1"/>
            </a:solidFill>
            <a:prstDash val="solid"/>
            <a:round/>
            <a:headEnd len="med" w="med" type="none"/>
            <a:tailEnd len="med" w="med" type="triangle"/>
          </a:ln>
        </p:spPr>
      </p:cxnSp>
      <p:sp>
        <p:nvSpPr>
          <p:cNvPr id="182" name="Google Shape;182;p24"/>
          <p:cNvSpPr/>
          <p:nvPr/>
        </p:nvSpPr>
        <p:spPr>
          <a:xfrm>
            <a:off x="6330600" y="2167651"/>
            <a:ext cx="879300" cy="40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a:t>2º ESO</a:t>
            </a:r>
            <a:endParaRPr/>
          </a:p>
        </p:txBody>
      </p:sp>
      <p:sp>
        <p:nvSpPr>
          <p:cNvPr id="183" name="Google Shape;183;p24"/>
          <p:cNvSpPr/>
          <p:nvPr/>
        </p:nvSpPr>
        <p:spPr>
          <a:xfrm>
            <a:off x="6330600" y="2685601"/>
            <a:ext cx="879300" cy="40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2º ESO PAI</a:t>
            </a:r>
            <a:endParaRPr/>
          </a:p>
        </p:txBody>
      </p:sp>
      <p:cxnSp>
        <p:nvCxnSpPr>
          <p:cNvPr id="184" name="Google Shape;184;p24"/>
          <p:cNvCxnSpPr>
            <a:stCxn id="180" idx="3"/>
            <a:endCxn id="182" idx="1"/>
          </p:cNvCxnSpPr>
          <p:nvPr/>
        </p:nvCxnSpPr>
        <p:spPr>
          <a:xfrm flipH="1" rot="10800000">
            <a:off x="5898700" y="2369826"/>
            <a:ext cx="432000" cy="354900"/>
          </a:xfrm>
          <a:prstGeom prst="straightConnector1">
            <a:avLst/>
          </a:prstGeom>
          <a:noFill/>
          <a:ln cap="flat" cmpd="sng" w="9525">
            <a:solidFill>
              <a:schemeClr val="dk1"/>
            </a:solidFill>
            <a:prstDash val="solid"/>
            <a:round/>
            <a:headEnd len="med" w="med" type="none"/>
            <a:tailEnd len="med" w="med" type="triangle"/>
          </a:ln>
        </p:spPr>
      </p:cxnSp>
      <p:cxnSp>
        <p:nvCxnSpPr>
          <p:cNvPr id="185" name="Google Shape;185;p24"/>
          <p:cNvCxnSpPr>
            <a:stCxn id="180" idx="3"/>
            <a:endCxn id="183" idx="1"/>
          </p:cNvCxnSpPr>
          <p:nvPr/>
        </p:nvCxnSpPr>
        <p:spPr>
          <a:xfrm>
            <a:off x="5898700" y="2724726"/>
            <a:ext cx="432000" cy="162900"/>
          </a:xfrm>
          <a:prstGeom prst="straightConnector1">
            <a:avLst/>
          </a:prstGeom>
          <a:noFill/>
          <a:ln cap="flat" cmpd="sng" w="9525">
            <a:solidFill>
              <a:schemeClr val="dk1"/>
            </a:solidFill>
            <a:prstDash val="solid"/>
            <a:round/>
            <a:headEnd len="med" w="med" type="none"/>
            <a:tailEnd len="med" w="med" type="triangle"/>
          </a:ln>
        </p:spPr>
      </p:cxnSp>
      <p:cxnSp>
        <p:nvCxnSpPr>
          <p:cNvPr id="186" name="Google Shape;186;p24"/>
          <p:cNvCxnSpPr>
            <a:endCxn id="165" idx="0"/>
          </p:cNvCxnSpPr>
          <p:nvPr/>
        </p:nvCxnSpPr>
        <p:spPr>
          <a:xfrm>
            <a:off x="3565950" y="2840850"/>
            <a:ext cx="1786800" cy="310200"/>
          </a:xfrm>
          <a:prstGeom prst="straightConnector1">
            <a:avLst/>
          </a:prstGeom>
          <a:noFill/>
          <a:ln cap="flat" cmpd="sng" w="9525">
            <a:solidFill>
              <a:schemeClr val="dk1"/>
            </a:solidFill>
            <a:prstDash val="solid"/>
            <a:round/>
            <a:headEnd len="med" w="med" type="none"/>
            <a:tailEnd len="med" w="med" type="triangle"/>
          </a:ln>
        </p:spPr>
      </p:cxnSp>
      <p:cxnSp>
        <p:nvCxnSpPr>
          <p:cNvPr id="187" name="Google Shape;187;p24"/>
          <p:cNvCxnSpPr/>
          <p:nvPr/>
        </p:nvCxnSpPr>
        <p:spPr>
          <a:xfrm>
            <a:off x="5262950" y="3558788"/>
            <a:ext cx="0" cy="22410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25"/>
          <p:cNvPicPr preferRelativeResize="0"/>
          <p:nvPr/>
        </p:nvPicPr>
        <p:blipFill rotWithShape="1">
          <a:blip r:embed="rId3">
            <a:alphaModFix/>
          </a:blip>
          <a:srcRect b="0" l="16214" r="4224" t="11816"/>
          <a:stretch/>
        </p:blipFill>
        <p:spPr>
          <a:xfrm>
            <a:off x="4628600" y="265054"/>
            <a:ext cx="4468325" cy="4613395"/>
          </a:xfrm>
          <a:prstGeom prst="rect">
            <a:avLst/>
          </a:prstGeom>
          <a:noFill/>
          <a:ln>
            <a:noFill/>
          </a:ln>
        </p:spPr>
      </p:pic>
      <p:sp>
        <p:nvSpPr>
          <p:cNvPr id="193" name="Google Shape;193;p25"/>
          <p:cNvSpPr txBox="1"/>
          <p:nvPr>
            <p:ph type="title"/>
          </p:nvPr>
        </p:nvSpPr>
        <p:spPr>
          <a:xfrm>
            <a:off x="265500" y="1209075"/>
            <a:ext cx="4045200" cy="1506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s"/>
              <a:t>Ordenación académica 1º a 3º ESO</a:t>
            </a:r>
            <a:endParaRPr/>
          </a:p>
        </p:txBody>
      </p:sp>
      <p:sp>
        <p:nvSpPr>
          <p:cNvPr id="194" name="Google Shape;194;p25"/>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LOMLOE</a:t>
            </a:r>
            <a:endParaRPr/>
          </a:p>
        </p:txBody>
      </p:sp>
      <p:sp>
        <p:nvSpPr>
          <p:cNvPr id="195" name="Google Shape;195;p25"/>
          <p:cNvSpPr/>
          <p:nvPr/>
        </p:nvSpPr>
        <p:spPr>
          <a:xfrm>
            <a:off x="8467398" y="725175"/>
            <a:ext cx="486000" cy="4014600"/>
          </a:xfrm>
          <a:prstGeom prst="roundRect">
            <a:avLst>
              <a:gd fmla="val 16667" name="adj"/>
            </a:avLst>
          </a:prstGeom>
          <a:noFill/>
          <a:ln cap="flat" cmpd="sng" w="28575">
            <a:solidFill>
              <a:srgbClr val="93C4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Promoción a 3º ESO</a:t>
            </a:r>
            <a:endParaRPr/>
          </a:p>
        </p:txBody>
      </p:sp>
      <p:sp>
        <p:nvSpPr>
          <p:cNvPr id="201" name="Google Shape;201;p26"/>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sz="1600" u="sng"/>
              <a:t>OPCIÓN 1- Promocionar a 3º Ordinario</a:t>
            </a:r>
            <a:endParaRPr sz="1600" u="sng"/>
          </a:p>
          <a:p>
            <a:pPr indent="-330200" lvl="0" marL="457200" rtl="0" algn="l">
              <a:spcBef>
                <a:spcPts val="1200"/>
              </a:spcBef>
              <a:spcAft>
                <a:spcPts val="0"/>
              </a:spcAft>
              <a:buSzPts val="1600"/>
              <a:buChar char="●"/>
            </a:pPr>
            <a:r>
              <a:rPr lang="es" sz="1600"/>
              <a:t>Un docente por materia</a:t>
            </a:r>
            <a:endParaRPr sz="1600"/>
          </a:p>
          <a:p>
            <a:pPr indent="0" lvl="0" marL="0" rtl="0" algn="l">
              <a:spcBef>
                <a:spcPts val="1200"/>
              </a:spcBef>
              <a:spcAft>
                <a:spcPts val="1200"/>
              </a:spcAft>
              <a:buNone/>
            </a:pPr>
            <a:r>
              <a:t/>
            </a:r>
            <a:endParaRPr sz="1600"/>
          </a:p>
        </p:txBody>
      </p:sp>
      <p:sp>
        <p:nvSpPr>
          <p:cNvPr id="202" name="Google Shape;202;p26"/>
          <p:cNvSpPr txBox="1"/>
          <p:nvPr>
            <p:ph idx="2" type="body"/>
          </p:nvPr>
        </p:nvSpPr>
        <p:spPr>
          <a:xfrm>
            <a:off x="4756200" y="1489825"/>
            <a:ext cx="42000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u="sng"/>
              <a:t>OPCIÓN 2 - Promoción a 3º Diversificación</a:t>
            </a:r>
            <a:endParaRPr sz="1600" u="sng"/>
          </a:p>
          <a:p>
            <a:pPr indent="-304800" lvl="0" marL="457200" rtl="0" algn="l">
              <a:spcBef>
                <a:spcPts val="1200"/>
              </a:spcBef>
              <a:spcAft>
                <a:spcPts val="0"/>
              </a:spcAft>
              <a:buSzPts val="1200"/>
              <a:buChar char="●"/>
            </a:pPr>
            <a:r>
              <a:rPr lang="es" sz="1200"/>
              <a:t>Destinatarios: alumnado que se considere que precisan una metodología específica asociada a una organización del currículo diferente a la establecida con carácter general.</a:t>
            </a:r>
            <a:endParaRPr sz="1300"/>
          </a:p>
          <a:p>
            <a:pPr indent="-311150" lvl="0" marL="457200" rtl="0" algn="l">
              <a:spcBef>
                <a:spcPts val="0"/>
              </a:spcBef>
              <a:spcAft>
                <a:spcPts val="0"/>
              </a:spcAft>
              <a:buSzPts val="1300"/>
              <a:buChar char="●"/>
            </a:pPr>
            <a:r>
              <a:rPr lang="es" sz="1300"/>
              <a:t>Los requisitos son: tener las capacidades para obtener el título, interés, trabajo,  buen comportamiento.</a:t>
            </a:r>
            <a:endParaRPr sz="1300"/>
          </a:p>
          <a:p>
            <a:pPr indent="-311150" lvl="0" marL="457200" rtl="0" algn="l">
              <a:spcBef>
                <a:spcPts val="0"/>
              </a:spcBef>
              <a:spcAft>
                <a:spcPts val="0"/>
              </a:spcAft>
              <a:buSzPts val="1300"/>
              <a:buChar char="●"/>
            </a:pPr>
            <a:r>
              <a:rPr lang="es" sz="1300"/>
              <a:t>Propuesta del tutor y equipo docente.</a:t>
            </a:r>
            <a:endParaRPr sz="1300"/>
          </a:p>
          <a:p>
            <a:pPr indent="-311150" lvl="0" marL="457200" rtl="0" algn="l">
              <a:spcBef>
                <a:spcPts val="0"/>
              </a:spcBef>
              <a:spcAft>
                <a:spcPts val="0"/>
              </a:spcAft>
              <a:buSzPts val="1300"/>
              <a:buChar char="●"/>
            </a:pPr>
            <a:r>
              <a:rPr lang="es" sz="1300"/>
              <a:t>Graduado en Educación Secundaria.         </a:t>
            </a:r>
            <a:endParaRPr sz="1300"/>
          </a:p>
          <a:p>
            <a:pPr indent="-311150" lvl="0" marL="457200" rtl="0" algn="l">
              <a:spcBef>
                <a:spcPts val="0"/>
              </a:spcBef>
              <a:spcAft>
                <a:spcPts val="0"/>
              </a:spcAft>
              <a:buSzPts val="1300"/>
              <a:buChar char="●"/>
            </a:pPr>
            <a:r>
              <a:rPr lang="es" sz="1300"/>
              <a:t>El grupo clase es máximo 15 alumnos</a:t>
            </a:r>
            <a:endParaRPr sz="1300"/>
          </a:p>
          <a:p>
            <a:pPr indent="-311150" lvl="0" marL="457200" rtl="0" algn="l">
              <a:spcBef>
                <a:spcPts val="0"/>
              </a:spcBef>
              <a:spcAft>
                <a:spcPts val="0"/>
              </a:spcAft>
              <a:buSzPts val="1300"/>
              <a:buChar char="●"/>
            </a:pPr>
            <a:r>
              <a:rPr lang="es" sz="1300"/>
              <a:t>Materias agrupadas por ámbitos.</a:t>
            </a:r>
            <a:endParaRPr sz="1600"/>
          </a:p>
        </p:txBody>
      </p:sp>
      <p:cxnSp>
        <p:nvCxnSpPr>
          <p:cNvPr id="203" name="Google Shape;203;p26"/>
          <p:cNvCxnSpPr/>
          <p:nvPr/>
        </p:nvCxnSpPr>
        <p:spPr>
          <a:xfrm>
            <a:off x="4363200" y="1601950"/>
            <a:ext cx="24600" cy="27390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7"/>
          <p:cNvSpPr txBox="1"/>
          <p:nvPr>
            <p:ph type="title"/>
          </p:nvPr>
        </p:nvSpPr>
        <p:spPr>
          <a:xfrm>
            <a:off x="335575" y="273325"/>
            <a:ext cx="35370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Matrícula 3º ESO - DIVERSIFICACIÓN</a:t>
            </a:r>
            <a:endParaRPr/>
          </a:p>
        </p:txBody>
      </p:sp>
      <p:pic>
        <p:nvPicPr>
          <p:cNvPr id="209" name="Google Shape;209;p27"/>
          <p:cNvPicPr preferRelativeResize="0"/>
          <p:nvPr/>
        </p:nvPicPr>
        <p:blipFill>
          <a:blip r:embed="rId3">
            <a:alphaModFix/>
          </a:blip>
          <a:stretch>
            <a:fillRect/>
          </a:stretch>
        </p:blipFill>
        <p:spPr>
          <a:xfrm>
            <a:off x="3639375" y="178800"/>
            <a:ext cx="5428425" cy="4824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8"/>
          <p:cNvSpPr txBox="1"/>
          <p:nvPr>
            <p:ph type="title"/>
          </p:nvPr>
        </p:nvSpPr>
        <p:spPr>
          <a:xfrm>
            <a:off x="387900" y="1238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Matrícula 3º ESO</a:t>
            </a:r>
            <a:endParaRPr/>
          </a:p>
        </p:txBody>
      </p:sp>
      <p:pic>
        <p:nvPicPr>
          <p:cNvPr id="215" name="Google Shape;215;p28"/>
          <p:cNvPicPr preferRelativeResize="0"/>
          <p:nvPr/>
        </p:nvPicPr>
        <p:blipFill>
          <a:blip r:embed="rId3">
            <a:alphaModFix/>
          </a:blip>
          <a:stretch>
            <a:fillRect/>
          </a:stretch>
        </p:blipFill>
        <p:spPr>
          <a:xfrm>
            <a:off x="38820" y="720227"/>
            <a:ext cx="9037474" cy="441205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Programas</a:t>
            </a:r>
            <a:endParaRPr/>
          </a:p>
        </p:txBody>
      </p:sp>
      <p:sp>
        <p:nvSpPr>
          <p:cNvPr id="221" name="Google Shape;221;p29"/>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sz="1600"/>
              <a:t>PROGRAMA BRIT</a:t>
            </a:r>
            <a:endParaRPr b="1" sz="1600"/>
          </a:p>
          <a:p>
            <a:pPr indent="0" lvl="0" marL="0" rtl="0" algn="l">
              <a:spcBef>
                <a:spcPts val="1200"/>
              </a:spcBef>
              <a:spcAft>
                <a:spcPts val="0"/>
              </a:spcAft>
              <a:buNone/>
            </a:pPr>
            <a:r>
              <a:t/>
            </a:r>
            <a:endParaRPr b="1" sz="1600"/>
          </a:p>
          <a:p>
            <a:pPr indent="0" lvl="0" marL="0" rtl="0" algn="l">
              <a:spcBef>
                <a:spcPts val="1200"/>
              </a:spcBef>
              <a:spcAft>
                <a:spcPts val="0"/>
              </a:spcAft>
              <a:buNone/>
            </a:pPr>
            <a:r>
              <a:rPr lang="es" sz="1600"/>
              <a:t>Se cursan en inglés:</a:t>
            </a:r>
            <a:endParaRPr sz="1600"/>
          </a:p>
          <a:p>
            <a:pPr indent="-330200" lvl="0" marL="457200" rtl="0" algn="l">
              <a:spcBef>
                <a:spcPts val="1200"/>
              </a:spcBef>
              <a:spcAft>
                <a:spcPts val="0"/>
              </a:spcAft>
              <a:buSzPts val="1600"/>
              <a:buChar char="●"/>
            </a:pPr>
            <a:r>
              <a:rPr lang="es" sz="1600"/>
              <a:t>Música</a:t>
            </a:r>
            <a:endParaRPr sz="1600"/>
          </a:p>
          <a:p>
            <a:pPr indent="-330200" lvl="0" marL="457200" rtl="0" algn="l">
              <a:spcBef>
                <a:spcPts val="0"/>
              </a:spcBef>
              <a:spcAft>
                <a:spcPts val="0"/>
              </a:spcAft>
              <a:buSzPts val="1600"/>
              <a:buChar char="●"/>
            </a:pPr>
            <a:r>
              <a:rPr lang="es" sz="1600"/>
              <a:t>Tecnología y Digitalización</a:t>
            </a:r>
            <a:endParaRPr sz="1600"/>
          </a:p>
          <a:p>
            <a:pPr indent="-330200" lvl="0" marL="457200" rtl="0" algn="l">
              <a:spcBef>
                <a:spcPts val="0"/>
              </a:spcBef>
              <a:spcAft>
                <a:spcPts val="0"/>
              </a:spcAft>
              <a:buSzPts val="1600"/>
              <a:buChar char="●"/>
            </a:pPr>
            <a:r>
              <a:rPr lang="es" sz="1600"/>
              <a:t>Obligatoria: 2º lengua Francés</a:t>
            </a:r>
            <a:endParaRPr sz="1600"/>
          </a:p>
        </p:txBody>
      </p:sp>
      <p:sp>
        <p:nvSpPr>
          <p:cNvPr id="222" name="Google Shape;222;p29"/>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sz="1600"/>
              <a:t>PROGRAMA SIMULTANEIDAD CONSERVATORIO</a:t>
            </a:r>
            <a:endParaRPr b="1" sz="1600"/>
          </a:p>
          <a:p>
            <a:pPr indent="0" lvl="0" marL="0" rtl="0" algn="l">
              <a:spcBef>
                <a:spcPts val="1200"/>
              </a:spcBef>
              <a:spcAft>
                <a:spcPts val="0"/>
              </a:spcAft>
              <a:buNone/>
            </a:pPr>
            <a:r>
              <a:rPr lang="es" sz="1600"/>
              <a:t>Convalidan:</a:t>
            </a:r>
            <a:endParaRPr sz="1600"/>
          </a:p>
          <a:p>
            <a:pPr indent="-330200" lvl="0" marL="457200" rtl="0" algn="l">
              <a:spcBef>
                <a:spcPts val="1200"/>
              </a:spcBef>
              <a:spcAft>
                <a:spcPts val="0"/>
              </a:spcAft>
              <a:buSzPts val="1600"/>
              <a:buChar char="●"/>
            </a:pPr>
            <a:r>
              <a:rPr lang="es" sz="1600"/>
              <a:t>Música</a:t>
            </a:r>
            <a:endParaRPr sz="1600"/>
          </a:p>
          <a:p>
            <a:pPr indent="-330200" lvl="0" marL="457200" rtl="0" algn="l">
              <a:spcBef>
                <a:spcPts val="0"/>
              </a:spcBef>
              <a:spcAft>
                <a:spcPts val="0"/>
              </a:spcAft>
              <a:buSzPts val="1600"/>
              <a:buChar char="●"/>
            </a:pPr>
            <a:r>
              <a:rPr lang="es" sz="1600"/>
              <a:t>La optativa elegida</a:t>
            </a:r>
            <a:endParaRPr sz="1600"/>
          </a:p>
        </p:txBody>
      </p:sp>
      <p:cxnSp>
        <p:nvCxnSpPr>
          <p:cNvPr id="223" name="Google Shape;223;p29"/>
          <p:cNvCxnSpPr/>
          <p:nvPr/>
        </p:nvCxnSpPr>
        <p:spPr>
          <a:xfrm>
            <a:off x="4132725" y="1344975"/>
            <a:ext cx="24600" cy="27390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Optativa de 2 horas</a:t>
            </a:r>
            <a:endParaRPr/>
          </a:p>
        </p:txBody>
      </p:sp>
      <p:sp>
        <p:nvSpPr>
          <p:cNvPr id="229" name="Google Shape;229;p30"/>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s" sz="1600"/>
              <a:t>2ª lengua Extranjera</a:t>
            </a:r>
            <a:r>
              <a:rPr lang="es" sz="1600"/>
              <a:t>: se recomienda mantenerla hasta el final de ciclo siempre que se pueda.</a:t>
            </a:r>
            <a:endParaRPr sz="1600"/>
          </a:p>
          <a:p>
            <a:pPr indent="-330200" lvl="0" marL="457200" rtl="0" algn="l">
              <a:spcBef>
                <a:spcPts val="0"/>
              </a:spcBef>
              <a:spcAft>
                <a:spcPts val="0"/>
              </a:spcAft>
              <a:buSzPts val="1600"/>
              <a:buChar char="●"/>
            </a:pPr>
            <a:r>
              <a:rPr b="1" lang="es" sz="1600"/>
              <a:t>Cultura Clásica</a:t>
            </a:r>
            <a:r>
              <a:rPr lang="es" sz="1600"/>
              <a:t>: muestra conocimientos para entender las civilizaciones romana y griega y su lenguaje. </a:t>
            </a:r>
            <a:endParaRPr sz="1600"/>
          </a:p>
          <a:p>
            <a:pPr indent="-330200" lvl="0" marL="457200" rtl="0" algn="l">
              <a:spcBef>
                <a:spcPts val="0"/>
              </a:spcBef>
              <a:spcAft>
                <a:spcPts val="0"/>
              </a:spcAft>
              <a:buSzPts val="1600"/>
              <a:buChar char="●"/>
            </a:pPr>
            <a:r>
              <a:rPr b="1" lang="es" sz="1600"/>
              <a:t>Economía Social</a:t>
            </a:r>
            <a:r>
              <a:rPr lang="es" sz="1600"/>
              <a:t>: desarrolla competencias profesionales en el ámbito económico, financiero y laboral.  </a:t>
            </a:r>
            <a:endParaRPr sz="1600"/>
          </a:p>
          <a:p>
            <a:pPr indent="0" lvl="0" marL="0" rtl="0" algn="l">
              <a:spcBef>
                <a:spcPts val="1200"/>
              </a:spcBef>
              <a:spcAft>
                <a:spcPts val="1200"/>
              </a:spcAft>
              <a:buNone/>
            </a:pPr>
            <a:r>
              <a:t/>
            </a:r>
            <a:endParaRPr sz="1600"/>
          </a:p>
        </p:txBody>
      </p:sp>
      <p:sp>
        <p:nvSpPr>
          <p:cNvPr id="230" name="Google Shape;230;p30"/>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s" sz="1600"/>
              <a:t>Iniciación a la filosofía</a:t>
            </a:r>
            <a:r>
              <a:rPr lang="es" sz="1600"/>
              <a:t>: introducción reflexiva y crítica a los principios y conceptos fundamentales del pensamiento filosófico.</a:t>
            </a:r>
            <a:endParaRPr sz="1600"/>
          </a:p>
          <a:p>
            <a:pPr indent="-330200" lvl="0" marL="457200" rtl="0" algn="l">
              <a:spcBef>
                <a:spcPts val="0"/>
              </a:spcBef>
              <a:spcAft>
                <a:spcPts val="0"/>
              </a:spcAft>
              <a:buSzPts val="1600"/>
              <a:buChar char="●"/>
            </a:pPr>
            <a:r>
              <a:rPr b="1" lang="es" sz="1600"/>
              <a:t>Programación y robótica</a:t>
            </a:r>
            <a:r>
              <a:rPr lang="es" sz="1600"/>
              <a:t>: permite a los estudiantes adentrarse en el mundo de la tecnología, desarrollando habilidades de programación y diseño de robots, fomentando la creatividad y el pensamiento lógico.</a:t>
            </a:r>
            <a:endParaRPr sz="1600"/>
          </a:p>
          <a:p>
            <a:pPr indent="0" lvl="0" marL="0" rtl="0" algn="l">
              <a:spcBef>
                <a:spcPts val="1200"/>
              </a:spcBef>
              <a:spcAft>
                <a:spcPts val="1200"/>
              </a:spcAft>
              <a:buNone/>
            </a:pPr>
            <a:r>
              <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s" sz="2260"/>
              <a:t>Materia optativa suplementaria</a:t>
            </a:r>
            <a:endParaRPr sz="2260"/>
          </a:p>
        </p:txBody>
      </p:sp>
      <p:sp>
        <p:nvSpPr>
          <p:cNvPr id="236" name="Google Shape;236;p31"/>
          <p:cNvSpPr txBox="1"/>
          <p:nvPr>
            <p:ph idx="1" type="body"/>
          </p:nvPr>
        </p:nvSpPr>
        <p:spPr>
          <a:xfrm>
            <a:off x="387900" y="1489825"/>
            <a:ext cx="2244900" cy="1860300"/>
          </a:xfrm>
          <a:prstGeom prst="rect">
            <a:avLst/>
          </a:prstGeom>
          <a:solidFill>
            <a:schemeClr val="dk1"/>
          </a:solidFill>
        </p:spPr>
        <p:txBody>
          <a:bodyPr anchorCtr="0" anchor="t" bIns="91425" lIns="91425" spcFirstLastPara="1" rIns="91425" wrap="square" tIns="91425">
            <a:normAutofit/>
          </a:bodyPr>
          <a:lstStyle/>
          <a:p>
            <a:pPr indent="0" lvl="0" marL="0" rtl="0" algn="l">
              <a:spcBef>
                <a:spcPts val="0"/>
              </a:spcBef>
              <a:spcAft>
                <a:spcPts val="0"/>
              </a:spcAft>
              <a:buNone/>
            </a:pPr>
            <a:r>
              <a:rPr lang="es" sz="1600">
                <a:solidFill>
                  <a:schemeClr val="dk2"/>
                </a:solidFill>
              </a:rPr>
              <a:t>LENGUA ARAGONESA</a:t>
            </a:r>
            <a:endParaRPr sz="1600">
              <a:solidFill>
                <a:schemeClr val="dk2"/>
              </a:solidFill>
            </a:endParaRPr>
          </a:p>
          <a:p>
            <a:pPr indent="-330200" lvl="0" marL="457200" rtl="0" algn="l">
              <a:spcBef>
                <a:spcPts val="1200"/>
              </a:spcBef>
              <a:spcAft>
                <a:spcPts val="0"/>
              </a:spcAft>
              <a:buClr>
                <a:schemeClr val="dk2"/>
              </a:buClr>
              <a:buSzPts val="1600"/>
              <a:buChar char="●"/>
            </a:pPr>
            <a:r>
              <a:rPr lang="es" sz="1600">
                <a:solidFill>
                  <a:schemeClr val="dk2"/>
                </a:solidFill>
              </a:rPr>
              <a:t>Horario vespertino (tardes)</a:t>
            </a:r>
            <a:endParaRPr sz="1600">
              <a:solidFill>
                <a:schemeClr val="dk2"/>
              </a:solidFill>
            </a:endParaRPr>
          </a:p>
          <a:p>
            <a:pPr indent="-330200" lvl="0" marL="457200" rtl="0" algn="l">
              <a:spcBef>
                <a:spcPts val="0"/>
              </a:spcBef>
              <a:spcAft>
                <a:spcPts val="0"/>
              </a:spcAft>
              <a:buClr>
                <a:schemeClr val="dk2"/>
              </a:buClr>
              <a:buSzPts val="1600"/>
              <a:buChar char="●"/>
            </a:pPr>
            <a:r>
              <a:rPr lang="es" sz="1600">
                <a:solidFill>
                  <a:schemeClr val="dk2"/>
                </a:solidFill>
              </a:rPr>
              <a:t>2 h/semana</a:t>
            </a:r>
            <a:endParaRPr sz="1600">
              <a:solidFill>
                <a:schemeClr val="dk2"/>
              </a:solidFill>
            </a:endParaRPr>
          </a:p>
        </p:txBody>
      </p:sp>
      <p:sp>
        <p:nvSpPr>
          <p:cNvPr id="237" name="Google Shape;237;p31"/>
          <p:cNvSpPr txBox="1"/>
          <p:nvPr>
            <p:ph idx="2" type="body"/>
          </p:nvPr>
        </p:nvSpPr>
        <p:spPr>
          <a:xfrm>
            <a:off x="3309450" y="1489825"/>
            <a:ext cx="54465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sz="1600"/>
              <a:t>RAZONES PARA APRENDER ARAGONÉS:</a:t>
            </a:r>
            <a:endParaRPr sz="1600"/>
          </a:p>
          <a:p>
            <a:pPr indent="-330200" lvl="0" marL="457200" rtl="0" algn="l">
              <a:spcBef>
                <a:spcPts val="1200"/>
              </a:spcBef>
              <a:spcAft>
                <a:spcPts val="0"/>
              </a:spcAft>
              <a:buSzPts val="1600"/>
              <a:buChar char="●"/>
            </a:pPr>
            <a:r>
              <a:rPr lang="es" sz="1600"/>
              <a:t>Aumenta la competencia en comunicación lingüística</a:t>
            </a:r>
            <a:endParaRPr sz="1600"/>
          </a:p>
          <a:p>
            <a:pPr indent="-330200" lvl="0" marL="457200" rtl="0" algn="l">
              <a:spcBef>
                <a:spcPts val="0"/>
              </a:spcBef>
              <a:spcAft>
                <a:spcPts val="0"/>
              </a:spcAft>
              <a:buSzPts val="1600"/>
              <a:buChar char="●"/>
            </a:pPr>
            <a:r>
              <a:rPr lang="es" sz="1600"/>
              <a:t>Mejora el conocimiento de la lengua castellana</a:t>
            </a:r>
            <a:endParaRPr sz="1600"/>
          </a:p>
          <a:p>
            <a:pPr indent="-330200" lvl="0" marL="457200" rtl="0" algn="l">
              <a:spcBef>
                <a:spcPts val="0"/>
              </a:spcBef>
              <a:spcAft>
                <a:spcPts val="0"/>
              </a:spcAft>
              <a:buSzPts val="1600"/>
              <a:buChar char="●"/>
            </a:pPr>
            <a:r>
              <a:rPr lang="es" sz="1600"/>
              <a:t>Supone participar en los programas Luzía Dueso y Fer juntos (talleres, juegos, cuentacuentos, música, cine…)</a:t>
            </a:r>
            <a:endParaRPr sz="1600"/>
          </a:p>
          <a:p>
            <a:pPr indent="-330200" lvl="0" marL="457200" rtl="0" algn="l">
              <a:spcBef>
                <a:spcPts val="0"/>
              </a:spcBef>
              <a:spcAft>
                <a:spcPts val="0"/>
              </a:spcAft>
              <a:buSzPts val="1600"/>
              <a:buChar char="●"/>
            </a:pPr>
            <a:r>
              <a:rPr lang="es" sz="1600"/>
              <a:t>Te acerca a una cultura milenaria</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No promoción a 3º ESO</a:t>
            </a:r>
            <a:endParaRPr/>
          </a:p>
        </p:txBody>
      </p:sp>
      <p:sp>
        <p:nvSpPr>
          <p:cNvPr id="243" name="Google Shape;243;p32"/>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sz="1600" u="sng"/>
              <a:t>OPCIÓN 1- Repetir en 2º ESO ordinario</a:t>
            </a:r>
            <a:endParaRPr sz="1600" u="sng"/>
          </a:p>
          <a:p>
            <a:pPr indent="-330200" lvl="0" marL="457200" rtl="0" algn="l">
              <a:spcBef>
                <a:spcPts val="1200"/>
              </a:spcBef>
              <a:spcAft>
                <a:spcPts val="0"/>
              </a:spcAft>
              <a:buSzPts val="1600"/>
              <a:buChar char="●"/>
            </a:pPr>
            <a:r>
              <a:rPr lang="es" sz="1600"/>
              <a:t>Un docente por materia</a:t>
            </a:r>
            <a:endParaRPr sz="1600"/>
          </a:p>
          <a:p>
            <a:pPr indent="0" lvl="0" marL="0" rtl="0" algn="l">
              <a:spcBef>
                <a:spcPts val="1200"/>
              </a:spcBef>
              <a:spcAft>
                <a:spcPts val="1200"/>
              </a:spcAft>
              <a:buNone/>
            </a:pPr>
            <a:r>
              <a:t/>
            </a:r>
            <a:endParaRPr sz="1600"/>
          </a:p>
        </p:txBody>
      </p:sp>
      <p:sp>
        <p:nvSpPr>
          <p:cNvPr id="244" name="Google Shape;244;p32"/>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u="sng"/>
              <a:t>OPCIÓN 2 - Repetir en 2º ESO PAI</a:t>
            </a:r>
            <a:endParaRPr sz="1600" u="sng"/>
          </a:p>
          <a:p>
            <a:pPr indent="-317500" lvl="0" marL="457200" rtl="0" algn="l">
              <a:spcBef>
                <a:spcPts val="1200"/>
              </a:spcBef>
              <a:spcAft>
                <a:spcPts val="0"/>
              </a:spcAft>
              <a:buSzPts val="1400"/>
              <a:buChar char="●"/>
            </a:pPr>
            <a:r>
              <a:rPr lang="es"/>
              <a:t>Los requisitos son: tener las capacidades para obtener el título, interés, trabajo,  buen comportamiento.</a:t>
            </a:r>
            <a:endParaRPr/>
          </a:p>
          <a:p>
            <a:pPr indent="-317500" lvl="0" marL="457200" rtl="0" algn="l">
              <a:spcBef>
                <a:spcPts val="0"/>
              </a:spcBef>
              <a:spcAft>
                <a:spcPts val="0"/>
              </a:spcAft>
              <a:buSzPts val="1400"/>
              <a:buChar char="●"/>
            </a:pPr>
            <a:r>
              <a:rPr lang="es"/>
              <a:t>Propuesta del tutor y equipo docente.</a:t>
            </a:r>
            <a:endParaRPr/>
          </a:p>
          <a:p>
            <a:pPr indent="-317500" lvl="0" marL="457200" rtl="0" algn="l">
              <a:spcBef>
                <a:spcPts val="0"/>
              </a:spcBef>
              <a:spcAft>
                <a:spcPts val="0"/>
              </a:spcAft>
              <a:buSzPts val="1400"/>
              <a:buChar char="●"/>
            </a:pPr>
            <a:r>
              <a:rPr lang="es"/>
              <a:t>Graduado en Educación Secundaria.      </a:t>
            </a:r>
            <a:endParaRPr/>
          </a:p>
          <a:p>
            <a:pPr indent="-317500" lvl="0" marL="457200" rtl="0" algn="l">
              <a:spcBef>
                <a:spcPts val="0"/>
              </a:spcBef>
              <a:spcAft>
                <a:spcPts val="0"/>
              </a:spcAft>
              <a:buSzPts val="1400"/>
              <a:buChar char="●"/>
            </a:pPr>
            <a:r>
              <a:rPr lang="es"/>
              <a:t>El grupo clase es máximo 15 alumnos.</a:t>
            </a:r>
            <a:endParaRPr/>
          </a:p>
          <a:p>
            <a:pPr indent="0" lvl="0" marL="457200" rtl="0" algn="l">
              <a:spcBef>
                <a:spcPts val="1200"/>
              </a:spcBef>
              <a:spcAft>
                <a:spcPts val="1200"/>
              </a:spcAft>
              <a:buNone/>
            </a:pPr>
            <a:r>
              <a:t/>
            </a:r>
            <a:endParaRPr sz="1600"/>
          </a:p>
        </p:txBody>
      </p:sp>
      <p:cxnSp>
        <p:nvCxnSpPr>
          <p:cNvPr id="245" name="Google Shape;245;p32"/>
          <p:cNvCxnSpPr/>
          <p:nvPr/>
        </p:nvCxnSpPr>
        <p:spPr>
          <a:xfrm>
            <a:off x="4363200" y="1601950"/>
            <a:ext cx="24600" cy="27390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No promoción a 3º ESO</a:t>
            </a:r>
            <a:endParaRPr/>
          </a:p>
        </p:txBody>
      </p:sp>
      <p:sp>
        <p:nvSpPr>
          <p:cNvPr id="251" name="Google Shape;251;p33"/>
          <p:cNvSpPr txBox="1"/>
          <p:nvPr>
            <p:ph idx="1" type="body"/>
          </p:nvPr>
        </p:nvSpPr>
        <p:spPr>
          <a:xfrm>
            <a:off x="387900" y="1489825"/>
            <a:ext cx="8368200" cy="3444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s" sz="1600" u="sng"/>
              <a:t>OPCIÓN 3- Cursar Formación Profesional Básica</a:t>
            </a:r>
            <a:endParaRPr sz="1600" u="sng"/>
          </a:p>
          <a:p>
            <a:pPr indent="-330200" lvl="0" marL="457200" rtl="0" algn="l">
              <a:spcBef>
                <a:spcPts val="1200"/>
              </a:spcBef>
              <a:spcAft>
                <a:spcPts val="0"/>
              </a:spcAft>
              <a:buSzPts val="1600"/>
              <a:buChar char="●"/>
            </a:pPr>
            <a:r>
              <a:rPr lang="es" sz="1600"/>
              <a:t>Condiciones de acceso:</a:t>
            </a:r>
            <a:endParaRPr sz="1600"/>
          </a:p>
          <a:p>
            <a:pPr indent="-330200" lvl="1" marL="914400" rtl="0" algn="l">
              <a:spcBef>
                <a:spcPts val="0"/>
              </a:spcBef>
              <a:spcAft>
                <a:spcPts val="0"/>
              </a:spcAft>
              <a:buSzPts val="1600"/>
              <a:buChar char="○"/>
            </a:pPr>
            <a:r>
              <a:rPr lang="es" sz="1600"/>
              <a:t>Edad de 15 a 17 años, cumplidos antes del 31 de diciembre del año del inicio del programa, que no tengan el título de Graduado en Educación Secundaria  y tener cursado 2º ESO.</a:t>
            </a:r>
            <a:endParaRPr sz="1600"/>
          </a:p>
          <a:p>
            <a:pPr indent="-330200" lvl="1" marL="914400" rtl="0" algn="l">
              <a:spcBef>
                <a:spcPts val="0"/>
              </a:spcBef>
              <a:spcAft>
                <a:spcPts val="0"/>
              </a:spcAft>
              <a:buSzPts val="1600"/>
              <a:buChar char="○"/>
            </a:pPr>
            <a:r>
              <a:rPr lang="es" sz="1600"/>
              <a:t>Propuesta del equipo docente (consejo orientador) y consentimiento familiar.</a:t>
            </a:r>
            <a:endParaRPr sz="1600"/>
          </a:p>
          <a:p>
            <a:pPr indent="-330200" lvl="1" marL="914400" rtl="0" algn="l">
              <a:spcBef>
                <a:spcPts val="0"/>
              </a:spcBef>
              <a:spcAft>
                <a:spcPts val="0"/>
              </a:spcAft>
              <a:buSzPts val="1600"/>
              <a:buChar char="○"/>
            </a:pPr>
            <a:r>
              <a:rPr lang="es" sz="1600"/>
              <a:t>Duración: dos cursos escolares, 30 horas semanales.</a:t>
            </a:r>
            <a:endParaRPr sz="1600"/>
          </a:p>
          <a:p>
            <a:pPr indent="-330200" lvl="0" marL="457200" rtl="0" algn="l">
              <a:spcBef>
                <a:spcPts val="0"/>
              </a:spcBef>
              <a:spcAft>
                <a:spcPts val="0"/>
              </a:spcAft>
              <a:buSzPts val="1600"/>
              <a:buChar char="●"/>
            </a:pPr>
            <a:r>
              <a:rPr lang="es" sz="1600"/>
              <a:t>Estructura</a:t>
            </a:r>
            <a:endParaRPr sz="1600"/>
          </a:p>
          <a:p>
            <a:pPr indent="-330200" lvl="1" marL="914400" rtl="0" algn="l">
              <a:spcBef>
                <a:spcPts val="0"/>
              </a:spcBef>
              <a:spcAft>
                <a:spcPts val="0"/>
              </a:spcAft>
              <a:buSzPts val="1600"/>
              <a:buChar char="○"/>
            </a:pPr>
            <a:r>
              <a:rPr lang="es" sz="1600"/>
              <a:t>Módulos específicos  para desarrollar competencias del nivel profesional elegido que contemplarán, en su caso, prácticas en centros de trabajo.</a:t>
            </a:r>
            <a:endParaRPr sz="1600"/>
          </a:p>
          <a:p>
            <a:pPr indent="-330200" lvl="1" marL="914400" rtl="0" algn="l">
              <a:spcBef>
                <a:spcPts val="0"/>
              </a:spcBef>
              <a:spcAft>
                <a:spcPts val="0"/>
              </a:spcAft>
              <a:buSzPts val="1600"/>
              <a:buChar char="○"/>
            </a:pPr>
            <a:r>
              <a:rPr lang="es" sz="1600"/>
              <a:t>Módulos formativos: Lengua, matemáticas, geografía, biología e idioma.</a:t>
            </a:r>
            <a:endParaRPr sz="1600"/>
          </a:p>
          <a:p>
            <a:pPr indent="0" lvl="0" marL="0" rtl="0" algn="l">
              <a:spcBef>
                <a:spcPts val="1200"/>
              </a:spcBef>
              <a:spcAft>
                <a:spcPts val="1200"/>
              </a:spcAft>
              <a:buNone/>
            </a:pPr>
            <a:r>
              <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lnSpc>
                <a:spcPct val="115000"/>
              </a:lnSpc>
              <a:spcBef>
                <a:spcPts val="0"/>
              </a:spcBef>
              <a:spcAft>
                <a:spcPts val="1200"/>
              </a:spcAft>
              <a:buNone/>
            </a:pPr>
            <a:r>
              <a:rPr lang="es">
                <a:latin typeface="Roboto"/>
                <a:ea typeface="Roboto"/>
                <a:cs typeface="Roboto"/>
                <a:sym typeface="Roboto"/>
              </a:rPr>
              <a:t>Programas FPB en Huesca Capital</a:t>
            </a:r>
            <a:endParaRPr/>
          </a:p>
        </p:txBody>
      </p:sp>
      <p:sp>
        <p:nvSpPr>
          <p:cNvPr id="257" name="Google Shape;257;p34"/>
          <p:cNvSpPr txBox="1"/>
          <p:nvPr>
            <p:ph idx="1" type="body"/>
          </p:nvPr>
        </p:nvSpPr>
        <p:spPr>
          <a:xfrm>
            <a:off x="387900" y="1489825"/>
            <a:ext cx="3999900" cy="32391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s" sz="1600"/>
              <a:t>IES Ramón y Cajal: 	</a:t>
            </a:r>
            <a:endParaRPr sz="1600"/>
          </a:p>
          <a:p>
            <a:pPr indent="-330200" lvl="0" marL="457200" rtl="0" algn="l">
              <a:lnSpc>
                <a:spcPct val="105000"/>
              </a:lnSpc>
              <a:spcBef>
                <a:spcPts val="1200"/>
              </a:spcBef>
              <a:spcAft>
                <a:spcPts val="0"/>
              </a:spcAft>
              <a:buSzPts val="1600"/>
              <a:buChar char="●"/>
            </a:pPr>
            <a:r>
              <a:rPr lang="es" sz="1600"/>
              <a:t>FPB121- Informática de Oficina </a:t>
            </a:r>
            <a:endParaRPr sz="1600"/>
          </a:p>
          <a:p>
            <a:pPr indent="0" lvl="0" marL="0" rtl="0" algn="l">
              <a:lnSpc>
                <a:spcPct val="105000"/>
              </a:lnSpc>
              <a:spcBef>
                <a:spcPts val="1200"/>
              </a:spcBef>
              <a:spcAft>
                <a:spcPts val="0"/>
              </a:spcAft>
              <a:buNone/>
            </a:pPr>
            <a:r>
              <a:rPr lang="es" sz="1600"/>
              <a:t>IES Pirámide: 		</a:t>
            </a:r>
            <a:endParaRPr sz="1600"/>
          </a:p>
          <a:p>
            <a:pPr indent="-330200" lvl="0" marL="457200" rtl="0" algn="l">
              <a:lnSpc>
                <a:spcPct val="105000"/>
              </a:lnSpc>
              <a:spcBef>
                <a:spcPts val="1200"/>
              </a:spcBef>
              <a:spcAft>
                <a:spcPts val="0"/>
              </a:spcAft>
              <a:buSzPts val="1600"/>
              <a:buChar char="●"/>
            </a:pPr>
            <a:r>
              <a:rPr lang="es" sz="1600"/>
              <a:t>FPB104- Informática y comunicaciones  </a:t>
            </a:r>
            <a:endParaRPr sz="1600"/>
          </a:p>
          <a:p>
            <a:pPr indent="0" lvl="0" marL="0" rtl="0" algn="l">
              <a:lnSpc>
                <a:spcPct val="105000"/>
              </a:lnSpc>
              <a:spcBef>
                <a:spcPts val="1200"/>
              </a:spcBef>
              <a:spcAft>
                <a:spcPts val="0"/>
              </a:spcAft>
              <a:buNone/>
            </a:pPr>
            <a:r>
              <a:rPr lang="es" sz="1600"/>
              <a:t>IES San Lorenzo:  	</a:t>
            </a:r>
            <a:endParaRPr sz="1600"/>
          </a:p>
          <a:p>
            <a:pPr indent="-330200" lvl="0" marL="457200" rtl="0" algn="l">
              <a:lnSpc>
                <a:spcPct val="105000"/>
              </a:lnSpc>
              <a:spcBef>
                <a:spcPts val="1200"/>
              </a:spcBef>
              <a:spcAft>
                <a:spcPts val="0"/>
              </a:spcAft>
              <a:buSzPts val="1600"/>
              <a:buChar char="●"/>
            </a:pPr>
            <a:r>
              <a:rPr lang="es" sz="1600"/>
              <a:t>FPB105 - Cocina y restauración</a:t>
            </a:r>
            <a:endParaRPr sz="1600"/>
          </a:p>
          <a:p>
            <a:pPr indent="-330200" lvl="0" marL="457200" rtl="0" algn="l">
              <a:lnSpc>
                <a:spcPct val="105000"/>
              </a:lnSpc>
              <a:spcBef>
                <a:spcPts val="0"/>
              </a:spcBef>
              <a:spcAft>
                <a:spcPts val="0"/>
              </a:spcAft>
              <a:buSzPts val="1600"/>
              <a:buChar char="●"/>
            </a:pPr>
            <a:r>
              <a:rPr lang="es" sz="1600"/>
              <a:t>FPB122 - </a:t>
            </a:r>
            <a:r>
              <a:rPr lang="es" sz="1600"/>
              <a:t>Actividades de Panadería y Pastelería</a:t>
            </a:r>
            <a:endParaRPr sz="1600"/>
          </a:p>
          <a:p>
            <a:pPr indent="0" lvl="0" marL="0" rtl="0" algn="l">
              <a:lnSpc>
                <a:spcPct val="105000"/>
              </a:lnSpc>
              <a:spcBef>
                <a:spcPts val="1200"/>
              </a:spcBef>
              <a:spcAft>
                <a:spcPts val="0"/>
              </a:spcAft>
              <a:buNone/>
            </a:pPr>
            <a:r>
              <a:t/>
            </a:r>
            <a:endParaRPr sz="1600"/>
          </a:p>
          <a:p>
            <a:pPr indent="0" lvl="0" marL="0" rtl="0" algn="l">
              <a:lnSpc>
                <a:spcPct val="105000"/>
              </a:lnSpc>
              <a:spcBef>
                <a:spcPts val="1200"/>
              </a:spcBef>
              <a:spcAft>
                <a:spcPts val="1200"/>
              </a:spcAft>
              <a:buNone/>
            </a:pPr>
            <a:r>
              <a:t/>
            </a:r>
            <a:endParaRPr sz="1600"/>
          </a:p>
        </p:txBody>
      </p:sp>
      <p:sp>
        <p:nvSpPr>
          <p:cNvPr id="258" name="Google Shape;258;p34"/>
          <p:cNvSpPr txBox="1"/>
          <p:nvPr>
            <p:ph idx="2" type="body"/>
          </p:nvPr>
        </p:nvSpPr>
        <p:spPr>
          <a:xfrm>
            <a:off x="4760114" y="1569925"/>
            <a:ext cx="4157100" cy="3078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s" sz="1600"/>
              <a:t>IES Sierra de Guara: 	</a:t>
            </a:r>
            <a:endParaRPr sz="1600"/>
          </a:p>
          <a:p>
            <a:pPr indent="-330200" lvl="0" marL="457200" rtl="0" algn="l">
              <a:spcBef>
                <a:spcPts val="1200"/>
              </a:spcBef>
              <a:spcAft>
                <a:spcPts val="0"/>
              </a:spcAft>
              <a:buSzPts val="1600"/>
              <a:buChar char="●"/>
            </a:pPr>
            <a:r>
              <a:rPr lang="es" sz="1600"/>
              <a:t>FPB106- Mantenimiento de vehículos</a:t>
            </a:r>
            <a:endParaRPr sz="1600"/>
          </a:p>
          <a:p>
            <a:pPr indent="0" lvl="0" marL="0" rtl="0" algn="l">
              <a:spcBef>
                <a:spcPts val="1200"/>
              </a:spcBef>
              <a:spcAft>
                <a:spcPts val="0"/>
              </a:spcAft>
              <a:buNone/>
            </a:pPr>
            <a:r>
              <a:rPr lang="es" sz="1600"/>
              <a:t>IFPE Montearagón: </a:t>
            </a:r>
            <a:endParaRPr sz="1600"/>
          </a:p>
          <a:p>
            <a:pPr indent="-330200" lvl="0" marL="457200" rtl="0" algn="l">
              <a:spcBef>
                <a:spcPts val="1200"/>
              </a:spcBef>
              <a:spcAft>
                <a:spcPts val="0"/>
              </a:spcAft>
              <a:buSzPts val="1600"/>
              <a:buChar char="●"/>
            </a:pPr>
            <a:r>
              <a:rPr lang="es" sz="1600"/>
              <a:t>FPB116- Aprovechamientos forestales </a:t>
            </a:r>
            <a:endParaRPr sz="1600"/>
          </a:p>
          <a:p>
            <a:pPr indent="-330200" lvl="0" marL="457200" rtl="0" algn="l">
              <a:spcBef>
                <a:spcPts val="0"/>
              </a:spcBef>
              <a:spcAft>
                <a:spcPts val="0"/>
              </a:spcAft>
              <a:buSzPts val="1600"/>
              <a:buChar char="●"/>
            </a:pPr>
            <a:r>
              <a:rPr lang="es" sz="1600"/>
              <a:t>FPB103- Fabricación y montaje</a:t>
            </a:r>
            <a:endParaRPr sz="1600"/>
          </a:p>
          <a:p>
            <a:pPr indent="0" lvl="0" marL="0" rtl="0" algn="l">
              <a:spcBef>
                <a:spcPts val="1200"/>
              </a:spcBef>
              <a:spcAft>
                <a:spcPts val="0"/>
              </a:spcAft>
              <a:buNone/>
            </a:pPr>
            <a:r>
              <a:rPr lang="es" sz="1600"/>
              <a:t>Fundación Laboral de la Construcción	</a:t>
            </a:r>
            <a:endParaRPr sz="1600"/>
          </a:p>
          <a:p>
            <a:pPr indent="-330200" lvl="0" marL="457200" rtl="0" algn="l">
              <a:spcBef>
                <a:spcPts val="1200"/>
              </a:spcBef>
              <a:spcAft>
                <a:spcPts val="0"/>
              </a:spcAft>
              <a:buSzPts val="1600"/>
              <a:buChar char="●"/>
            </a:pPr>
            <a:r>
              <a:rPr lang="es" sz="1600"/>
              <a:t>FPB103- Reforma y mantenimiento de edificios</a:t>
            </a:r>
            <a:endParaRPr sz="1600"/>
          </a:p>
        </p:txBody>
      </p:sp>
      <p:cxnSp>
        <p:nvCxnSpPr>
          <p:cNvPr id="259" name="Google Shape;259;p34"/>
          <p:cNvCxnSpPr/>
          <p:nvPr/>
        </p:nvCxnSpPr>
        <p:spPr>
          <a:xfrm>
            <a:off x="4363200" y="1601950"/>
            <a:ext cx="24600" cy="27390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Titulación en Formación Profesional Básica</a:t>
            </a:r>
            <a:endParaRPr/>
          </a:p>
        </p:txBody>
      </p:sp>
      <p:sp>
        <p:nvSpPr>
          <p:cNvPr id="265" name="Google Shape;265;p35"/>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Char char="●"/>
            </a:pPr>
            <a:r>
              <a:rPr lang="es" sz="2100"/>
              <a:t>Con todo aprobado Título de Educación Secundaria Obligatoria</a:t>
            </a:r>
            <a:endParaRPr sz="2100"/>
          </a:p>
          <a:p>
            <a:pPr indent="-336550" lvl="1" marL="914400" rtl="0" algn="l">
              <a:spcBef>
                <a:spcPts val="0"/>
              </a:spcBef>
              <a:spcAft>
                <a:spcPts val="0"/>
              </a:spcAft>
              <a:buSzPts val="1700"/>
              <a:buChar char="○"/>
            </a:pPr>
            <a:r>
              <a:rPr lang="es" sz="1700"/>
              <a:t>Alternativas al finalizar estos estudios:</a:t>
            </a:r>
            <a:endParaRPr sz="1700"/>
          </a:p>
          <a:p>
            <a:pPr indent="-336550" lvl="2" marL="1371600" rtl="0" algn="l">
              <a:spcBef>
                <a:spcPts val="0"/>
              </a:spcBef>
              <a:spcAft>
                <a:spcPts val="0"/>
              </a:spcAft>
              <a:buSzPts val="1700"/>
              <a:buChar char="■"/>
            </a:pPr>
            <a:r>
              <a:rPr lang="es" sz="1700"/>
              <a:t>Con la titulación de FP Básica acceso directo a un Ciclo Formativo de Grado Medio.</a:t>
            </a:r>
            <a:endParaRPr sz="1700"/>
          </a:p>
          <a:p>
            <a:pPr indent="-361950" lvl="0" marL="457200" rtl="0" algn="l">
              <a:spcBef>
                <a:spcPts val="0"/>
              </a:spcBef>
              <a:spcAft>
                <a:spcPts val="0"/>
              </a:spcAft>
              <a:buSzPts val="2100"/>
              <a:buChar char="●"/>
            </a:pPr>
            <a:r>
              <a:rPr lang="es" sz="2100"/>
              <a:t>Sin la titulación:</a:t>
            </a:r>
            <a:endParaRPr sz="2100"/>
          </a:p>
          <a:p>
            <a:pPr indent="-336550" lvl="1" marL="914400" rtl="0" algn="l">
              <a:spcBef>
                <a:spcPts val="0"/>
              </a:spcBef>
              <a:spcAft>
                <a:spcPts val="0"/>
              </a:spcAft>
              <a:buSzPts val="1700"/>
              <a:buChar char="○"/>
            </a:pPr>
            <a:r>
              <a:rPr lang="es" sz="1700"/>
              <a:t>Pueden realizar la prueba de acceso para cursar Ciclo Formativo de Grado Medio (17 años).</a:t>
            </a:r>
            <a:endParaRPr sz="1700"/>
          </a:p>
          <a:p>
            <a:pPr indent="-336550" lvl="1" marL="914400" rtl="0" algn="l">
              <a:spcBef>
                <a:spcPts val="0"/>
              </a:spcBef>
              <a:spcAft>
                <a:spcPts val="0"/>
              </a:spcAft>
              <a:buSzPts val="1700"/>
              <a:buChar char="○"/>
            </a:pPr>
            <a:r>
              <a:rPr lang="es" sz="1700"/>
              <a:t>Incorporación a la ESO en el Centro de Adultos (18 años).</a:t>
            </a:r>
            <a:endParaRPr sz="1700"/>
          </a:p>
          <a:p>
            <a:pPr indent="-336550" lvl="1" marL="914400" rtl="0" algn="l">
              <a:spcBef>
                <a:spcPts val="0"/>
              </a:spcBef>
              <a:spcAft>
                <a:spcPts val="0"/>
              </a:spcAft>
              <a:buSzPts val="1700"/>
              <a:buChar char="○"/>
            </a:pPr>
            <a:r>
              <a:rPr lang="es" sz="1700"/>
              <a:t>Pruebas libres para la obtención del Graduado en Educación Secundaria Obligatoria (18 años).</a:t>
            </a:r>
            <a:endParaRPr sz="1700"/>
          </a:p>
          <a:p>
            <a:pPr indent="0" lvl="0" marL="0" rtl="0" algn="l">
              <a:spcBef>
                <a:spcPts val="1200"/>
              </a:spcBef>
              <a:spcAft>
                <a:spcPts val="1200"/>
              </a:spcAft>
              <a:buNone/>
            </a:pPr>
            <a:r>
              <a:t/>
            </a:r>
            <a:endParaRPr sz="2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RECORDATORIOS IMPORTANTES</a:t>
            </a:r>
            <a:endParaRPr/>
          </a:p>
        </p:txBody>
      </p:sp>
      <p:sp>
        <p:nvSpPr>
          <p:cNvPr id="271" name="Google Shape;271;p3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s" sz="2000"/>
              <a:t>Hay que </a:t>
            </a:r>
            <a:r>
              <a:rPr b="1" lang="es" sz="2000"/>
              <a:t>formalizar la matrícula del 22/06-25/06</a:t>
            </a:r>
            <a:r>
              <a:rPr lang="es" sz="2000"/>
              <a:t>, no es automático.</a:t>
            </a:r>
            <a:endParaRPr sz="2000"/>
          </a:p>
          <a:p>
            <a:pPr indent="-355600" lvl="0" marL="457200" rtl="0" algn="l">
              <a:spcBef>
                <a:spcPts val="0"/>
              </a:spcBef>
              <a:spcAft>
                <a:spcPts val="0"/>
              </a:spcAft>
              <a:buSzPts val="2000"/>
              <a:buChar char="-"/>
            </a:pPr>
            <a:r>
              <a:rPr lang="es" sz="2000"/>
              <a:t>Banco de libros</a:t>
            </a:r>
            <a:endParaRPr sz="2000"/>
          </a:p>
          <a:p>
            <a:pPr indent="-355600" lvl="1" marL="914400" rtl="0" algn="l">
              <a:spcBef>
                <a:spcPts val="0"/>
              </a:spcBef>
              <a:spcAft>
                <a:spcPts val="0"/>
              </a:spcAft>
              <a:buSzPts val="2000"/>
              <a:buChar char="-"/>
            </a:pPr>
            <a:r>
              <a:rPr lang="es" sz="2000"/>
              <a:t>Nuevos usuarios. Del 8 al 28 de mayo en la web del instituto.</a:t>
            </a:r>
            <a:endParaRPr sz="2000"/>
          </a:p>
          <a:p>
            <a:pPr indent="-355600" lvl="1" marL="914400" rtl="0" algn="l">
              <a:spcBef>
                <a:spcPts val="0"/>
              </a:spcBef>
              <a:spcAft>
                <a:spcPts val="0"/>
              </a:spcAft>
              <a:buSzPts val="2000"/>
              <a:buChar char="-"/>
            </a:pPr>
            <a:r>
              <a:rPr lang="es" sz="2000"/>
              <a:t>Resto, hasta el 25 de junio. A la vez que la matrícula.</a:t>
            </a:r>
            <a:endParaRPr sz="2000"/>
          </a:p>
          <a:p>
            <a:pPr indent="-355600" lvl="0" marL="457200" rtl="0" algn="l">
              <a:spcBef>
                <a:spcPts val="0"/>
              </a:spcBef>
              <a:spcAft>
                <a:spcPts val="0"/>
              </a:spcAft>
              <a:buSzPts val="2000"/>
              <a:buChar char="-"/>
            </a:pPr>
            <a:r>
              <a:rPr lang="es" sz="2000"/>
              <a:t>Participación en la AMYPA.</a:t>
            </a:r>
            <a:endParaRPr sz="2000"/>
          </a:p>
          <a:p>
            <a:pPr indent="-355600" lvl="0" marL="457200" rtl="0" algn="l">
              <a:spcBef>
                <a:spcPts val="0"/>
              </a:spcBef>
              <a:spcAft>
                <a:spcPts val="0"/>
              </a:spcAft>
              <a:buSzPts val="2000"/>
              <a:buChar char="-"/>
            </a:pPr>
            <a:r>
              <a:rPr lang="es" sz="2000"/>
              <a:t>Fondo solidario del IES Ramón y Cajal.</a:t>
            </a:r>
            <a:endParaRPr sz="2000"/>
          </a:p>
          <a:p>
            <a:pPr indent="0" lvl="0" marL="457200" rtl="0" algn="l">
              <a:spcBef>
                <a:spcPts val="1200"/>
              </a:spcBef>
              <a:spcAft>
                <a:spcPts val="1200"/>
              </a:spcAft>
              <a:buNone/>
            </a:pPr>
            <a:r>
              <a:t/>
            </a:r>
            <a:endParaRPr sz="2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Institutos Históricos</a:t>
            </a:r>
            <a:endParaRPr/>
          </a:p>
        </p:txBody>
      </p:sp>
      <p:pic>
        <p:nvPicPr>
          <p:cNvPr id="277" name="Google Shape;277;p37"/>
          <p:cNvPicPr preferRelativeResize="0"/>
          <p:nvPr/>
        </p:nvPicPr>
        <p:blipFill rotWithShape="1">
          <a:blip r:embed="rId3">
            <a:alphaModFix/>
          </a:blip>
          <a:srcRect b="43592" l="0" r="0" t="0"/>
          <a:stretch/>
        </p:blipFill>
        <p:spPr>
          <a:xfrm>
            <a:off x="3915900" y="1282825"/>
            <a:ext cx="4692851" cy="3742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